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9"/>
  </p:notesMasterIdLst>
  <p:sldIdLst>
    <p:sldId id="283" r:id="rId5"/>
    <p:sldId id="259" r:id="rId6"/>
    <p:sldId id="284" r:id="rId7"/>
    <p:sldId id="260" r:id="rId8"/>
    <p:sldId id="257" r:id="rId9"/>
    <p:sldId id="281" r:id="rId10"/>
    <p:sldId id="262" r:id="rId11"/>
    <p:sldId id="263" r:id="rId12"/>
    <p:sldId id="276" r:id="rId13"/>
    <p:sldId id="289" r:id="rId14"/>
    <p:sldId id="288" r:id="rId15"/>
    <p:sldId id="269" r:id="rId16"/>
    <p:sldId id="271" r:id="rId17"/>
    <p:sldId id="272" r:id="rId18"/>
    <p:sldId id="273" r:id="rId19"/>
    <p:sldId id="274" r:id="rId20"/>
    <p:sldId id="277" r:id="rId21"/>
    <p:sldId id="278" r:id="rId22"/>
    <p:sldId id="279" r:id="rId23"/>
    <p:sldId id="280" r:id="rId24"/>
    <p:sldId id="287" r:id="rId25"/>
    <p:sldId id="286" r:id="rId26"/>
    <p:sldId id="285" r:id="rId27"/>
    <p:sldId id="26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91" autoAdjust="0"/>
    <p:restoredTop sz="89706" autoAdjust="0"/>
  </p:normalViewPr>
  <p:slideViewPr>
    <p:cSldViewPr snapToGrid="0">
      <p:cViewPr varScale="1">
        <p:scale>
          <a:sx n="78" d="100"/>
          <a:sy n="78" d="100"/>
        </p:scale>
        <p:origin x="-830" y="-67"/>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EF0576-6EB7-4A92-B61F-9126D5A73390}" type="datetimeFigureOut">
              <a:rPr lang="en-IN" smtClean="0"/>
              <a:pPr/>
              <a:t>19-11-2024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BC0BAB-A10F-40CF-917A-BD4696F2BE20}" type="slidenum">
              <a:rPr lang="en-IN" smtClean="0"/>
              <a:pPr/>
              <a:t>‹#›</a:t>
            </a:fld>
            <a:endParaRPr lang="en-IN"/>
          </a:p>
        </p:txBody>
      </p:sp>
    </p:spTree>
    <p:extLst>
      <p:ext uri="{BB962C8B-B14F-4D97-AF65-F5344CB8AC3E}">
        <p14:creationId xmlns:p14="http://schemas.microsoft.com/office/powerpoint/2010/main" xmlns="" val="39852374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Souradeep</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6</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Souradeep</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7</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Souradeep</a:t>
            </a:r>
            <a:r>
              <a:rPr lang="en-IN" dirty="0" smtClean="0"/>
              <a:t> -&gt;</a:t>
            </a:r>
            <a:r>
              <a:rPr lang="en-IN" baseline="0" dirty="0" smtClean="0"/>
              <a:t> </a:t>
            </a:r>
            <a:r>
              <a:rPr lang="en-IN" baseline="0" dirty="0" err="1" smtClean="0"/>
              <a:t>Mrittik</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8</a:t>
            </a:fld>
            <a:endParaRPr lang="en-I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Tanmoy</a:t>
            </a:r>
            <a:r>
              <a:rPr lang="en-IN" dirty="0" smtClean="0"/>
              <a:t>{</a:t>
            </a:r>
          </a:p>
          <a:p>
            <a:r>
              <a:rPr lang="en-IN" dirty="0" smtClean="0"/>
              <a:t>Past </a:t>
            </a:r>
            <a:r>
              <a:rPr lang="en-IN" baseline="0" dirty="0" smtClean="0"/>
              <a:t> works they have used </a:t>
            </a:r>
            <a:r>
              <a:rPr lang="en-IN" baseline="0" dirty="0" err="1" smtClean="0"/>
              <a:t>arduino</a:t>
            </a:r>
            <a:r>
              <a:rPr lang="en-IN" baseline="0" dirty="0" smtClean="0"/>
              <a:t> and raspberry pi</a:t>
            </a:r>
          </a:p>
          <a:p>
            <a:r>
              <a:rPr lang="en-IN" baseline="0" dirty="0" smtClean="0"/>
              <a:t>We are using PYNQ-Z2 board :</a:t>
            </a:r>
          </a:p>
          <a:p>
            <a:pPr marL="228600" indent="-228600">
              <a:buAutoNum type="arabicPeriod"/>
            </a:pPr>
            <a:r>
              <a:rPr lang="en-IN" baseline="0" dirty="0" smtClean="0"/>
              <a:t>Python code possible</a:t>
            </a:r>
          </a:p>
          <a:p>
            <a:pPr marL="228600" indent="-228600">
              <a:buAutoNum type="arabicPeriod"/>
            </a:pPr>
            <a:r>
              <a:rPr lang="en-IN" baseline="0" dirty="0" smtClean="0"/>
              <a:t>Better than </a:t>
            </a:r>
            <a:r>
              <a:rPr lang="en-IN" baseline="0" dirty="0" err="1" smtClean="0"/>
              <a:t>arduino</a:t>
            </a:r>
            <a:r>
              <a:rPr lang="en-IN" baseline="0" dirty="0" smtClean="0"/>
              <a:t> and </a:t>
            </a:r>
            <a:r>
              <a:rPr lang="en-IN" baseline="0" dirty="0" err="1" smtClean="0"/>
              <a:t>raspberrypi</a:t>
            </a:r>
            <a:r>
              <a:rPr lang="en-IN" baseline="0" dirty="0" smtClean="0"/>
              <a:t> – processor strong </a:t>
            </a:r>
            <a:r>
              <a:rPr lang="en-IN" baseline="0" dirty="0" err="1" smtClean="0"/>
              <a:t>hn</a:t>
            </a:r>
            <a:r>
              <a:rPr lang="en-IN" baseline="0" dirty="0" smtClean="0"/>
              <a:t> </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9</a:t>
            </a:fld>
            <a:endParaRPr lang="en-I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Tanmoy</a:t>
            </a:r>
            <a:r>
              <a:rPr lang="en-IN" baseline="0" dirty="0" smtClean="0"/>
              <a:t> and </a:t>
            </a:r>
            <a:r>
              <a:rPr lang="en-IN" baseline="0" dirty="0" err="1" smtClean="0"/>
              <a:t>Mrittik</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10</a:t>
            </a:fld>
            <a:endParaRPr lang="en-I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Adarshika</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11</a:t>
            </a:fld>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err="1" smtClean="0"/>
              <a:t>Adarshika</a:t>
            </a:r>
            <a:endParaRPr lang="en-IN" dirty="0" smtClean="0"/>
          </a:p>
          <a:p>
            <a:r>
              <a:rPr lang="en-IN" dirty="0" smtClean="0"/>
              <a:t>[libraries imported</a:t>
            </a:r>
            <a:r>
              <a:rPr lang="en-US" baseline="0" dirty="0" smtClean="0"/>
              <a:t> -&gt;</a:t>
            </a:r>
            <a:r>
              <a:rPr lang="en-IN" b="1" dirty="0" err="1" smtClean="0">
                <a:solidFill>
                  <a:srgbClr val="080808"/>
                </a:solidFill>
              </a:rPr>
              <a:t>mean_squared_error</a:t>
            </a:r>
            <a:r>
              <a:rPr lang="en-IN" b="1" dirty="0" smtClean="0">
                <a:solidFill>
                  <a:srgbClr val="080808"/>
                </a:solidFill>
              </a:rPr>
              <a:t>, </a:t>
            </a:r>
            <a:r>
              <a:rPr lang="en-IN" b="1" dirty="0" err="1" smtClean="0">
                <a:solidFill>
                  <a:srgbClr val="080808"/>
                </a:solidFill>
              </a:rPr>
              <a:t>accuracy_score</a:t>
            </a:r>
            <a:r>
              <a:rPr lang="en-IN" b="1" dirty="0" smtClean="0">
                <a:solidFill>
                  <a:srgbClr val="080808"/>
                </a:solidFill>
              </a:rPr>
              <a:t>-&gt;</a:t>
            </a:r>
            <a:endParaRPr lang="en-IN" dirty="0" smtClean="0"/>
          </a:p>
        </p:txBody>
      </p:sp>
      <p:sp>
        <p:nvSpPr>
          <p:cNvPr id="4" name="Slide Number Placeholder 3"/>
          <p:cNvSpPr>
            <a:spLocks noGrp="1"/>
          </p:cNvSpPr>
          <p:nvPr>
            <p:ph type="sldNum" sz="quarter" idx="10"/>
          </p:nvPr>
        </p:nvSpPr>
        <p:spPr/>
        <p:txBody>
          <a:bodyPr/>
          <a:lstStyle/>
          <a:p>
            <a:fld id="{E9BC0BAB-A10F-40CF-917A-BD4696F2BE20}" type="slidenum">
              <a:rPr lang="en-IN" smtClean="0"/>
              <a:pPr/>
              <a:t>17</a:t>
            </a:fld>
            <a:endParaRPr lang="en-I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dirty="0" smtClean="0"/>
              <a:t>1</a:t>
            </a:r>
            <a:r>
              <a:rPr lang="en-IN" baseline="30000" dirty="0" smtClean="0"/>
              <a:t>st</a:t>
            </a:r>
            <a:r>
              <a:rPr lang="en-IN" dirty="0" smtClean="0"/>
              <a:t> </a:t>
            </a:r>
            <a:r>
              <a:rPr lang="en-IN" dirty="0" err="1" smtClean="0"/>
              <a:t>jan</a:t>
            </a:r>
            <a:r>
              <a:rPr lang="en-IN" dirty="0" smtClean="0"/>
              <a:t> ,1985 to 31</a:t>
            </a:r>
            <a:r>
              <a:rPr lang="en-IN" baseline="30000" dirty="0" smtClean="0"/>
              <a:t>st</a:t>
            </a:r>
            <a:r>
              <a:rPr lang="en-IN" dirty="0" smtClean="0"/>
              <a:t> August 2024  =&gt; training</a:t>
            </a:r>
          </a:p>
          <a:p>
            <a:r>
              <a:rPr lang="en-IN" dirty="0" smtClean="0"/>
              <a:t>Sept. 1 to 30 2024=&gt; predictions.</a:t>
            </a:r>
            <a:endParaRPr lang="en-US" dirty="0"/>
          </a:p>
        </p:txBody>
      </p:sp>
      <p:sp>
        <p:nvSpPr>
          <p:cNvPr id="4" name="Slide Number Placeholder 3"/>
          <p:cNvSpPr>
            <a:spLocks noGrp="1"/>
          </p:cNvSpPr>
          <p:nvPr>
            <p:ph type="sldNum" sz="quarter" idx="10"/>
          </p:nvPr>
        </p:nvSpPr>
        <p:spPr/>
        <p:txBody>
          <a:bodyPr/>
          <a:lstStyle/>
          <a:p>
            <a:fld id="{E9BC0BAB-A10F-40CF-917A-BD4696F2BE20}" type="slidenum">
              <a:rPr lang="en-IN" smtClean="0"/>
              <a:pPr/>
              <a:t>19</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17" name="Footer Placeholder 16"/>
          <p:cNvSpPr>
            <a:spLocks noGrp="1"/>
          </p:cNvSpPr>
          <p:nvPr>
            <p:ph type="ftr" sz="quarter" idx="11"/>
          </p:nvPr>
        </p:nvSpPr>
        <p:spPr/>
        <p:txBody>
          <a:bodyPr/>
          <a:lstStyle/>
          <a:p>
            <a:endParaRPr lang="en-IN"/>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4EF3CD95-D3DA-400D-8841-955A0369C059}" type="slidenum">
              <a:rPr lang="en-IN" smtClean="0"/>
              <a:pPr/>
              <a:t>‹#›</a:t>
            </a:fld>
            <a:endParaRPr lang="en-IN"/>
          </a:p>
        </p:txBody>
      </p:sp>
      <p:sp>
        <p:nvSpPr>
          <p:cNvPr id="7" name="Rectangle 6"/>
          <p:cNvSpPr/>
          <p:nvPr/>
        </p:nvSpPr>
        <p:spPr>
          <a:xfrm>
            <a:off x="83909" y="1449304"/>
            <a:ext cx="12028716"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83909" y="1396720"/>
            <a:ext cx="12028716"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83909" y="2976649"/>
            <a:ext cx="12028716"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609600" y="1505931"/>
            <a:ext cx="10972800" cy="1470025"/>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F3CD95-D3DA-400D-8841-955A0369C059}"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2"/>
            <a:ext cx="268224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219200" y="274641"/>
            <a:ext cx="7416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F3CD95-D3DA-400D-8841-955A0369C059}"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EF3CD95-D3DA-400D-8841-955A0369C059}" type="slidenum">
              <a:rPr lang="en-IN" smtClean="0"/>
              <a:pPr/>
              <a:t>‹#›</a:t>
            </a:fld>
            <a:endParaRPr lang="en-IN"/>
          </a:p>
        </p:txBody>
      </p:sp>
      <p:sp>
        <p:nvSpPr>
          <p:cNvPr id="8" name="Content Placeholder 7"/>
          <p:cNvSpPr>
            <a:spLocks noGrp="1"/>
          </p:cNvSpPr>
          <p:nvPr>
            <p:ph sz="quarter" idx="1"/>
          </p:nvPr>
        </p:nvSpPr>
        <p:spPr>
          <a:xfrm>
            <a:off x="1219200" y="1447800"/>
            <a:ext cx="1036320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87084" y="69756"/>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63084" y="952501"/>
            <a:ext cx="10363200" cy="1362075"/>
          </a:xfrm>
        </p:spPr>
        <p:txBody>
          <a:bodyPr anchor="b" anchorCtr="0"/>
          <a:lstStyle>
            <a:lvl1pPr algn="l">
              <a:buNone/>
              <a:defRPr sz="40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963084" y="2547938"/>
            <a:ext cx="103632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5" name="Footer Placeholder 4"/>
          <p:cNvSpPr>
            <a:spLocks noGrp="1"/>
          </p:cNvSpPr>
          <p:nvPr>
            <p:ph type="ftr" sz="quarter" idx="11"/>
          </p:nvPr>
        </p:nvSpPr>
        <p:spPr>
          <a:xfrm>
            <a:off x="1066800" y="6172200"/>
            <a:ext cx="5334000" cy="457200"/>
          </a:xfrm>
        </p:spPr>
        <p:txBody>
          <a:bodyPr/>
          <a:lstStyle/>
          <a:p>
            <a:endParaRPr lang="en-IN"/>
          </a:p>
        </p:txBody>
      </p:sp>
      <p:sp>
        <p:nvSpPr>
          <p:cNvPr id="7" name="Rectangle 6"/>
          <p:cNvSpPr/>
          <p:nvPr/>
        </p:nvSpPr>
        <p:spPr>
          <a:xfrm flipV="1">
            <a:off x="92550" y="2376830"/>
            <a:ext cx="120180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2195" y="2341476"/>
            <a:ext cx="12018375"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075" y="2468880"/>
            <a:ext cx="12019495"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95072" y="6208776"/>
            <a:ext cx="609600" cy="457200"/>
          </a:xfrm>
        </p:spPr>
        <p:txBody>
          <a:bodyPr/>
          <a:lstStyle/>
          <a:p>
            <a:fld id="{4EF3CD95-D3DA-400D-8841-955A0369C059}"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EF3CD95-D3DA-400D-8841-955A0369C059}" type="slidenum">
              <a:rPr lang="en-IN" smtClean="0"/>
              <a:pPr/>
              <a:t>‹#›</a:t>
            </a:fld>
            <a:endParaRPr lang="en-IN"/>
          </a:p>
        </p:txBody>
      </p:sp>
      <p:sp>
        <p:nvSpPr>
          <p:cNvPr id="9" name="Content Placeholder 8"/>
          <p:cNvSpPr>
            <a:spLocks noGrp="1"/>
          </p:cNvSpPr>
          <p:nvPr>
            <p:ph sz="quarter" idx="1"/>
          </p:nvPr>
        </p:nvSpPr>
        <p:spPr>
          <a:xfrm>
            <a:off x="12192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6578600" y="1447800"/>
            <a:ext cx="4998720" cy="45720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9200" y="273050"/>
            <a:ext cx="10363200" cy="11430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EF3CD95-D3DA-400D-8841-955A0369C059}" type="slidenum">
              <a:rPr lang="en-IN" smtClean="0"/>
              <a:pPr/>
              <a:t>‹#›</a:t>
            </a:fld>
            <a:endParaRPr lang="en-IN"/>
          </a:p>
        </p:txBody>
      </p:sp>
      <p:sp>
        <p:nvSpPr>
          <p:cNvPr id="11" name="Content Placeholder 10"/>
          <p:cNvSpPr>
            <a:spLocks noGrp="1"/>
          </p:cNvSpPr>
          <p:nvPr>
            <p:ph sz="half" idx="2"/>
          </p:nvPr>
        </p:nvSpPr>
        <p:spPr>
          <a:xfrm>
            <a:off x="12192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6604000" y="2247900"/>
            <a:ext cx="4978400" cy="38862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EF3CD95-D3DA-400D-8841-955A0369C059}"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EF3CD95-D3DA-400D-8841-955A0369C059}"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219200" y="273050"/>
            <a:ext cx="10363200" cy="1143000"/>
          </a:xfrm>
        </p:spPr>
        <p:txBody>
          <a:bodyPr anchor="b" anchorCtr="0"/>
          <a:lstStyle>
            <a:lvl1pPr algn="l">
              <a:buNone/>
              <a:defRPr sz="40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EF3CD95-D3DA-400D-8841-955A0369C059}" type="slidenum">
              <a:rPr lang="en-IN" smtClean="0"/>
              <a:pPr/>
              <a:t>‹#›</a:t>
            </a:fld>
            <a:endParaRPr lang="en-IN"/>
          </a:p>
        </p:txBody>
      </p:sp>
      <p:sp>
        <p:nvSpPr>
          <p:cNvPr id="11" name="Content Placeholder 10"/>
          <p:cNvSpPr>
            <a:spLocks noGrp="1"/>
          </p:cNvSpPr>
          <p:nvPr>
            <p:ph sz="quarter" idx="1"/>
          </p:nvPr>
        </p:nvSpPr>
        <p:spPr>
          <a:xfrm>
            <a:off x="3962400" y="1600200"/>
            <a:ext cx="7620000" cy="44958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A94FB8F-57B4-447F-BD2F-5D390FA21E9B}" type="datetimeFigureOut">
              <a:rPr lang="en-IN" smtClean="0"/>
              <a:pPr/>
              <a:t>19-11-2024</a:t>
            </a:fld>
            <a:endParaRPr lang="en-IN"/>
          </a:p>
        </p:txBody>
      </p:sp>
      <p:sp>
        <p:nvSpPr>
          <p:cNvPr id="6" name="Footer Placeholder 5"/>
          <p:cNvSpPr>
            <a:spLocks noGrp="1"/>
          </p:cNvSpPr>
          <p:nvPr>
            <p:ph type="ftr" sz="quarter" idx="11"/>
          </p:nvPr>
        </p:nvSpPr>
        <p:spPr>
          <a:xfrm>
            <a:off x="1219200" y="6172200"/>
            <a:ext cx="5181600" cy="457200"/>
          </a:xfrm>
        </p:spPr>
        <p:txBody>
          <a:bodyPr/>
          <a:lstStyle/>
          <a:p>
            <a:endParaRPr lang="en-IN"/>
          </a:p>
        </p:txBody>
      </p:sp>
      <p:sp>
        <p:nvSpPr>
          <p:cNvPr id="7" name="Slide Number Placeholder 6"/>
          <p:cNvSpPr>
            <a:spLocks noGrp="1"/>
          </p:cNvSpPr>
          <p:nvPr>
            <p:ph type="sldNum" sz="quarter" idx="12"/>
          </p:nvPr>
        </p:nvSpPr>
        <p:spPr>
          <a:xfrm>
            <a:off x="195072" y="6208776"/>
            <a:ext cx="609600" cy="457200"/>
          </a:xfrm>
        </p:spPr>
        <p:txBody>
          <a:bodyPr/>
          <a:lstStyle/>
          <a:p>
            <a:fld id="{4EF3CD95-D3DA-400D-8841-955A0369C059}" type="slidenum">
              <a:rPr lang="en-IN" smtClean="0"/>
              <a:pPr/>
              <a:t>‹#›</a:t>
            </a:fld>
            <a:endParaRPr lang="en-IN"/>
          </a:p>
        </p:txBody>
      </p:sp>
      <p:sp>
        <p:nvSpPr>
          <p:cNvPr id="11" name="Rectangle 10"/>
          <p:cNvSpPr/>
          <p:nvPr/>
        </p:nvSpPr>
        <p:spPr>
          <a:xfrm flipV="1">
            <a:off x="91076" y="4683555"/>
            <a:ext cx="1200912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91345" y="4650475"/>
            <a:ext cx="12008852"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91348" y="4773225"/>
            <a:ext cx="12008849"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91078" y="66676"/>
            <a:ext cx="12002497"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smtClean="0"/>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85344" y="69755"/>
            <a:ext cx="12017829"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1219200" y="274638"/>
            <a:ext cx="10363200" cy="1143000"/>
          </a:xfrm>
          <a:prstGeom prst="rect">
            <a:avLst/>
          </a:prstGeom>
        </p:spPr>
        <p:txBody>
          <a:bodyPr bIns="91440"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1219200" y="1447800"/>
            <a:ext cx="10363200" cy="4572000"/>
          </a:xfrm>
          <a:prstGeom prst="rect">
            <a:avLst/>
          </a:prstGeom>
        </p:spPr>
        <p:txBody>
          <a:bodyPr>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8229600" y="6191250"/>
            <a:ext cx="3302000" cy="476250"/>
          </a:xfrm>
          <a:prstGeom prst="rect">
            <a:avLst/>
          </a:prstGeom>
        </p:spPr>
        <p:txBody>
          <a:bodyPr anchor="ctr" anchorCtr="0"/>
          <a:lstStyle>
            <a:lvl1pPr algn="r" eaLnBrk="1" latinLnBrk="0" hangingPunct="1">
              <a:defRPr kumimoji="0" sz="1400">
                <a:solidFill>
                  <a:schemeClr val="tx2"/>
                </a:solidFill>
              </a:defRPr>
            </a:lvl1pPr>
          </a:lstStyle>
          <a:p>
            <a:fld id="{5A94FB8F-57B4-447F-BD2F-5D390FA21E9B}" type="datetimeFigureOut">
              <a:rPr lang="en-IN" smtClean="0"/>
              <a:pPr/>
              <a:t>19-11-2024</a:t>
            </a:fld>
            <a:endParaRPr lang="en-IN"/>
          </a:p>
        </p:txBody>
      </p:sp>
      <p:sp>
        <p:nvSpPr>
          <p:cNvPr id="3" name="Footer Placeholder 2"/>
          <p:cNvSpPr>
            <a:spLocks noGrp="1"/>
          </p:cNvSpPr>
          <p:nvPr>
            <p:ph type="ftr" sz="quarter" idx="3"/>
          </p:nvPr>
        </p:nvSpPr>
        <p:spPr>
          <a:xfrm>
            <a:off x="1219200" y="6172200"/>
            <a:ext cx="5283200" cy="457200"/>
          </a:xfrm>
          <a:prstGeom prst="rect">
            <a:avLst/>
          </a:prstGeom>
        </p:spPr>
        <p:txBody>
          <a:bodyPr anchor="ctr" anchorCtr="0"/>
          <a:lstStyle>
            <a:lvl1pPr eaLnBrk="1" latinLnBrk="0" hangingPunct="1">
              <a:defRPr kumimoji="0" sz="1400">
                <a:solidFill>
                  <a:schemeClr val="tx2"/>
                </a:solidFill>
              </a:defRPr>
            </a:lvl1pPr>
          </a:lstStyle>
          <a:p>
            <a:endParaRPr lang="en-IN"/>
          </a:p>
        </p:txBody>
      </p:sp>
      <p:sp>
        <p:nvSpPr>
          <p:cNvPr id="23" name="Slide Number Placeholder 22"/>
          <p:cNvSpPr>
            <a:spLocks noGrp="1"/>
          </p:cNvSpPr>
          <p:nvPr>
            <p:ph type="sldNum" sz="quarter" idx="4"/>
          </p:nvPr>
        </p:nvSpPr>
        <p:spPr>
          <a:xfrm>
            <a:off x="195072" y="6210300"/>
            <a:ext cx="6096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4EF3CD95-D3DA-400D-8841-955A0369C059}"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2387601" y="2787443"/>
            <a:ext cx="10938395" cy="718145"/>
          </a:xfrm>
          <a:prstGeom prst="rect">
            <a:avLst/>
          </a:prstGeom>
        </p:spPr>
        <p:txBody>
          <a:bodyPr wrap="square" lIns="0" tIns="0" rIns="0" bIns="0" rtlCol="0" anchor="t">
            <a:spAutoFit/>
          </a:bodyPr>
          <a:lstStyle/>
          <a:p>
            <a:pPr>
              <a:lnSpc>
                <a:spcPts val="2838"/>
              </a:lnSpc>
            </a:pPr>
            <a:endParaRPr lang="en-US" sz="3200" b="1" spc="-10" dirty="0">
              <a:solidFill>
                <a:srgbClr val="FF0000"/>
              </a:solidFill>
              <a:latin typeface="IBM Plex Sans Condensed Bold"/>
              <a:ea typeface="IBM Plex Sans Condensed Bold"/>
              <a:cs typeface="IBM Plex Sans Condensed Bold"/>
              <a:sym typeface="IBM Plex Sans Condensed Bold"/>
            </a:endParaRPr>
          </a:p>
          <a:p>
            <a:pPr>
              <a:lnSpc>
                <a:spcPts val="2838"/>
              </a:lnSpc>
            </a:pPr>
            <a:r>
              <a:rPr lang="en-US" sz="3200" b="1" spc="-10" dirty="0">
                <a:solidFill>
                  <a:srgbClr val="FF0000"/>
                </a:solidFill>
                <a:latin typeface="IBM Plex Sans Condensed Bold"/>
                <a:ea typeface="IBM Plex Sans Condensed Bold"/>
                <a:cs typeface="IBM Plex Sans Condensed Bold"/>
                <a:sym typeface="IBM Plex Sans Condensed Bold"/>
              </a:rPr>
              <a:t>     </a:t>
            </a:r>
            <a:endParaRPr lang="en-US" sz="2700" b="1" spc="-10" dirty="0">
              <a:solidFill>
                <a:srgbClr val="000000"/>
              </a:solidFill>
              <a:latin typeface="IBM Plex Sans Condensed Bold"/>
              <a:ea typeface="IBM Plex Sans Condensed Bold"/>
              <a:cs typeface="IBM Plex Sans Condensed Bold"/>
              <a:sym typeface="IBM Plex Sans Condensed Bold"/>
            </a:endParaRPr>
          </a:p>
        </p:txBody>
      </p:sp>
      <p:sp>
        <p:nvSpPr>
          <p:cNvPr id="4" name="TextBox 4"/>
          <p:cNvSpPr txBox="1"/>
          <p:nvPr/>
        </p:nvSpPr>
        <p:spPr>
          <a:xfrm>
            <a:off x="4171552" y="3314199"/>
            <a:ext cx="35329" cy="192360"/>
          </a:xfrm>
          <a:prstGeom prst="rect">
            <a:avLst/>
          </a:prstGeom>
        </p:spPr>
        <p:txBody>
          <a:bodyPr lIns="0" tIns="0" rIns="0" bIns="0" rtlCol="0" anchor="t">
            <a:spAutoFit/>
          </a:bodyPr>
          <a:lstStyle/>
          <a:p>
            <a:pPr>
              <a:lnSpc>
                <a:spcPts val="1527"/>
              </a:lnSpc>
            </a:pPr>
            <a:r>
              <a:rPr lang="en-US" sz="1100" b="1" spc="9">
                <a:solidFill>
                  <a:srgbClr val="000000"/>
                </a:solidFill>
                <a:latin typeface="IBM Plex Sans Condensed Bold"/>
                <a:ea typeface="IBM Plex Sans Condensed Bold"/>
                <a:cs typeface="IBM Plex Sans Condensed Bold"/>
                <a:sym typeface="IBM Plex Sans Condensed Bold"/>
              </a:rPr>
              <a:t> </a:t>
            </a:r>
          </a:p>
        </p:txBody>
      </p:sp>
      <p:sp>
        <p:nvSpPr>
          <p:cNvPr id="5" name="TextBox 5"/>
          <p:cNvSpPr txBox="1"/>
          <p:nvPr/>
        </p:nvSpPr>
        <p:spPr>
          <a:xfrm>
            <a:off x="949431" y="2493361"/>
            <a:ext cx="12651971" cy="1233607"/>
          </a:xfrm>
          <a:prstGeom prst="rect">
            <a:avLst/>
          </a:prstGeom>
        </p:spPr>
        <p:txBody>
          <a:bodyPr wrap="square" lIns="0" tIns="0" rIns="0" bIns="0" rtlCol="0" anchor="t">
            <a:spAutoFit/>
          </a:bodyPr>
          <a:lstStyle/>
          <a:p>
            <a:pPr>
              <a:lnSpc>
                <a:spcPts val="3216"/>
              </a:lnSpc>
            </a:pPr>
            <a:r>
              <a:rPr lang="en-US" sz="3200" b="1" spc="19" dirty="0" smtClean="0">
                <a:solidFill>
                  <a:srgbClr val="FF0000"/>
                </a:solidFill>
                <a:latin typeface="IBM Plex Sans Condensed Bold"/>
                <a:ea typeface="IBM Plex Sans Condensed Bold"/>
                <a:cs typeface="IBM Plex Sans Condensed Bold"/>
                <a:sym typeface="IBM Plex Sans Condensed Bold"/>
              </a:rPr>
              <a:t>                              </a:t>
            </a:r>
            <a:r>
              <a:rPr lang="en-US" sz="2800" b="1" spc="19" dirty="0" smtClean="0">
                <a:solidFill>
                  <a:srgbClr val="FF0000"/>
                </a:solidFill>
                <a:latin typeface="IBM Plex Sans Condensed Bold"/>
                <a:ea typeface="IBM Plex Sans Condensed Bold"/>
                <a:cs typeface="IBM Plex Sans Condensed Bold"/>
                <a:sym typeface="IBM Plex Sans Condensed Bold"/>
              </a:rPr>
              <a:t>PROJECT </a:t>
            </a:r>
            <a:r>
              <a:rPr lang="en-US" sz="2800" b="1" spc="19" dirty="0">
                <a:solidFill>
                  <a:srgbClr val="FF0000"/>
                </a:solidFill>
                <a:latin typeface="IBM Plex Sans Condensed Bold"/>
                <a:ea typeface="IBM Plex Sans Condensed Bold"/>
                <a:cs typeface="IBM Plex Sans Condensed Bold"/>
                <a:sym typeface="IBM Plex Sans Condensed Bold"/>
              </a:rPr>
              <a:t>TITLE </a:t>
            </a:r>
            <a:r>
              <a:rPr lang="en-US" sz="2800" b="1" spc="19" dirty="0" smtClean="0">
                <a:solidFill>
                  <a:srgbClr val="FF0000"/>
                </a:solidFill>
                <a:latin typeface="IBM Plex Sans Condensed Bold"/>
                <a:ea typeface="IBM Plex Sans Condensed Bold"/>
                <a:cs typeface="IBM Plex Sans Condensed Bold"/>
                <a:sym typeface="IBM Plex Sans Condensed Bold"/>
              </a:rPr>
              <a:t>:</a:t>
            </a:r>
          </a:p>
          <a:p>
            <a:pPr>
              <a:lnSpc>
                <a:spcPts val="3216"/>
              </a:lnSpc>
            </a:pPr>
            <a:r>
              <a:rPr lang="en-US" sz="2400" b="1" spc="19" dirty="0" smtClean="0">
                <a:latin typeface="IBM Plex Sans Condensed Bold"/>
                <a:ea typeface="IBM Plex Sans Condensed Bold"/>
                <a:cs typeface="IBM Plex Sans Condensed Bold"/>
                <a:sym typeface="IBM Plex Sans Condensed Bold"/>
              </a:rPr>
              <a:t>To </a:t>
            </a:r>
            <a:r>
              <a:rPr lang="en-US" sz="2400" b="1" spc="19" dirty="0">
                <a:latin typeface="IBM Plex Sans Condensed Bold"/>
                <a:ea typeface="IBM Plex Sans Condensed Bold"/>
                <a:cs typeface="IBM Plex Sans Condensed Bold"/>
                <a:sym typeface="IBM Plex Sans Condensed Bold"/>
              </a:rPr>
              <a:t>predict the temperature and relative humidity in a region of land</a:t>
            </a:r>
          </a:p>
          <a:p>
            <a:pPr>
              <a:lnSpc>
                <a:spcPts val="3216"/>
              </a:lnSpc>
            </a:pPr>
            <a:endParaRPr lang="en-US" sz="3600" b="1" spc="18" dirty="0">
              <a:solidFill>
                <a:srgbClr val="FF0000"/>
              </a:solidFill>
              <a:latin typeface="IBM Plex Sans Condensed Bold"/>
              <a:ea typeface="IBM Plex Sans Condensed Bold"/>
              <a:cs typeface="IBM Plex Sans Condensed Bold"/>
              <a:sym typeface="IBM Plex Sans Condensed Bold"/>
            </a:endParaRPr>
          </a:p>
        </p:txBody>
      </p:sp>
      <p:sp>
        <p:nvSpPr>
          <p:cNvPr id="6" name="TextBox 6"/>
          <p:cNvSpPr txBox="1"/>
          <p:nvPr/>
        </p:nvSpPr>
        <p:spPr>
          <a:xfrm>
            <a:off x="4398853" y="3890309"/>
            <a:ext cx="33121" cy="179536"/>
          </a:xfrm>
          <a:prstGeom prst="rect">
            <a:avLst/>
          </a:prstGeom>
        </p:spPr>
        <p:txBody>
          <a:bodyPr lIns="0" tIns="0" rIns="0" bIns="0" rtlCol="0" anchor="t">
            <a:spAutoFit/>
          </a:bodyPr>
          <a:lstStyle/>
          <a:p>
            <a:pPr>
              <a:lnSpc>
                <a:spcPts val="1431"/>
              </a:lnSpc>
            </a:pPr>
            <a:r>
              <a:rPr lang="en-US" sz="1000" spc="13">
                <a:solidFill>
                  <a:srgbClr val="000000"/>
                </a:solidFill>
                <a:latin typeface="IBM Plex Sans Condensed"/>
                <a:ea typeface="IBM Plex Sans Condensed"/>
                <a:cs typeface="IBM Plex Sans Condensed"/>
                <a:sym typeface="IBM Plex Sans Condensed"/>
              </a:rPr>
              <a:t> </a:t>
            </a:r>
          </a:p>
        </p:txBody>
      </p:sp>
      <p:sp>
        <p:nvSpPr>
          <p:cNvPr id="7" name="TextBox 7"/>
          <p:cNvSpPr txBox="1"/>
          <p:nvPr/>
        </p:nvSpPr>
        <p:spPr>
          <a:xfrm>
            <a:off x="487272" y="4742632"/>
            <a:ext cx="3800657" cy="615553"/>
          </a:xfrm>
          <a:prstGeom prst="rect">
            <a:avLst/>
          </a:prstGeom>
        </p:spPr>
        <p:txBody>
          <a:bodyPr lIns="0" tIns="0" rIns="0" bIns="0" rtlCol="0" anchor="t">
            <a:spAutoFit/>
          </a:bodyPr>
          <a:lstStyle/>
          <a:p>
            <a:pPr>
              <a:lnSpc>
                <a:spcPts val="4812"/>
              </a:lnSpc>
            </a:pPr>
            <a:r>
              <a:rPr lang="en-US" sz="2900" b="1" spc="-17" dirty="0">
                <a:solidFill>
                  <a:srgbClr val="000000"/>
                </a:solidFill>
                <a:latin typeface="IBM Plex Sans Condensed Bold"/>
                <a:ea typeface="IBM Plex Sans Condensed Bold"/>
                <a:cs typeface="IBM Plex Sans Condensed Bold"/>
                <a:sym typeface="IBM Plex Sans Condensed Bold"/>
              </a:rPr>
              <a:t> </a:t>
            </a:r>
            <a:r>
              <a:rPr lang="en-US" sz="2400" b="1" spc="-17" dirty="0" smtClean="0">
                <a:solidFill>
                  <a:srgbClr val="FF0000"/>
                </a:solidFill>
                <a:latin typeface="IBM Plex Sans Condensed Bold"/>
                <a:ea typeface="IBM Plex Sans Condensed Bold"/>
                <a:cs typeface="IBM Plex Sans Condensed Bold"/>
                <a:sym typeface="IBM Plex Sans Condensed Bold"/>
              </a:rPr>
              <a:t>MEMBERS NAME:-</a:t>
            </a:r>
            <a:endParaRPr lang="en-US" sz="2400" b="1" spc="-17" dirty="0">
              <a:solidFill>
                <a:srgbClr val="FF0000"/>
              </a:solidFill>
              <a:latin typeface="IBM Plex Sans Condensed Bold"/>
              <a:ea typeface="IBM Plex Sans Condensed Bold"/>
              <a:cs typeface="IBM Plex Sans Condensed Bold"/>
              <a:sym typeface="IBM Plex Sans Condensed Bold"/>
            </a:endParaRPr>
          </a:p>
        </p:txBody>
      </p:sp>
      <p:sp>
        <p:nvSpPr>
          <p:cNvPr id="8" name="TextBox 8"/>
          <p:cNvSpPr txBox="1"/>
          <p:nvPr/>
        </p:nvSpPr>
        <p:spPr>
          <a:xfrm>
            <a:off x="1388749" y="5426053"/>
            <a:ext cx="8147943" cy="1231106"/>
          </a:xfrm>
          <a:prstGeom prst="rect">
            <a:avLst/>
          </a:prstGeom>
        </p:spPr>
        <p:txBody>
          <a:bodyPr lIns="0" tIns="0" rIns="0" bIns="0" rtlCol="0" anchor="t">
            <a:spAutoFit/>
          </a:bodyPr>
          <a:lstStyle/>
          <a:p>
            <a:r>
              <a:rPr lang="en-US" sz="2000" b="1" spc="19" dirty="0" smtClean="0">
                <a:latin typeface="IBM Plex Sans Condensed Bold"/>
                <a:ea typeface="IBM Plex Sans Condensed Bold"/>
                <a:cs typeface="IBM Plex Sans Condensed Bold"/>
                <a:sym typeface="IBM Plex Sans Condensed Bold"/>
              </a:rPr>
              <a:t>21UEC093 SOURADEEP DEY</a:t>
            </a:r>
          </a:p>
          <a:p>
            <a:r>
              <a:rPr lang="en-US" sz="2000" b="1" spc="19" dirty="0" smtClean="0">
                <a:latin typeface="IBM Plex Sans Condensed Bold"/>
                <a:ea typeface="IBM Plex Sans Condensed Bold"/>
                <a:cs typeface="IBM Plex Sans Condensed Bold"/>
                <a:sym typeface="IBM Plex Sans Condensed Bold"/>
              </a:rPr>
              <a:t>21UEC095 MRITTIK CHAKROBORTI</a:t>
            </a:r>
          </a:p>
          <a:p>
            <a:r>
              <a:rPr lang="en-US" sz="2000" b="1" spc="19" dirty="0" smtClean="0">
                <a:latin typeface="IBM Plex Sans Condensed Bold"/>
                <a:ea typeface="IBM Plex Sans Condensed Bold"/>
                <a:cs typeface="IBM Plex Sans Condensed Bold"/>
                <a:sym typeface="IBM Plex Sans Condensed Bold"/>
              </a:rPr>
              <a:t>21UEC111 TANMOY BHATTACHARJEE</a:t>
            </a:r>
          </a:p>
          <a:p>
            <a:r>
              <a:rPr lang="en-US" sz="2000" b="1" spc="19" dirty="0" smtClean="0">
                <a:latin typeface="IBM Plex Sans Condensed Bold"/>
                <a:ea typeface="IBM Plex Sans Condensed Bold"/>
                <a:cs typeface="IBM Plex Sans Condensed Bold"/>
                <a:sym typeface="IBM Plex Sans Condensed Bold"/>
              </a:rPr>
              <a:t>21UEC139 ADARSHIKA</a:t>
            </a:r>
            <a:endParaRPr lang="en-US" sz="2000" b="1" spc="19" dirty="0">
              <a:latin typeface="IBM Plex Sans Condensed Bold"/>
              <a:ea typeface="IBM Plex Sans Condensed Bold"/>
              <a:cs typeface="IBM Plex Sans Condensed Bold"/>
              <a:sym typeface="IBM Plex Sans Condensed Bold"/>
            </a:endParaRPr>
          </a:p>
        </p:txBody>
      </p:sp>
      <p:pic>
        <p:nvPicPr>
          <p:cNvPr id="1026" name="Picture 2" descr="National Institute of Technology Agartala - Wikipedia"/>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5190420" y="879572"/>
            <a:ext cx="1284781" cy="1486063"/>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angle 1"/>
          <p:cNvSpPr/>
          <p:nvPr/>
        </p:nvSpPr>
        <p:spPr>
          <a:xfrm>
            <a:off x="2824353" y="3505588"/>
            <a:ext cx="6096000" cy="1077218"/>
          </a:xfrm>
          <a:prstGeom prst="rect">
            <a:avLst/>
          </a:prstGeom>
        </p:spPr>
        <p:txBody>
          <a:bodyPr>
            <a:spAutoFit/>
          </a:bodyPr>
          <a:lstStyle/>
          <a:p>
            <a:r>
              <a:rPr lang="en-US" sz="2000" b="1" dirty="0" smtClean="0"/>
              <a:t>              UNDER SUPPERVISION OF:-</a:t>
            </a:r>
          </a:p>
          <a:p>
            <a:r>
              <a:rPr lang="en-US" sz="2400" b="1" dirty="0" smtClean="0">
                <a:solidFill>
                  <a:srgbClr val="FF0000"/>
                </a:solidFill>
              </a:rPr>
              <a:t>      DR. SOMNATH ROY CHOUDHURY</a:t>
            </a:r>
          </a:p>
          <a:p>
            <a:r>
              <a:rPr lang="en-US" sz="2000" b="1" dirty="0" smtClean="0"/>
              <a:t>ASSISTANT PROFESSOR, ECE DEPARTMENT</a:t>
            </a:r>
            <a:endParaRPr lang="en-IN" sz="2000" b="1" dirty="0"/>
          </a:p>
        </p:txBody>
      </p:sp>
      <p:sp>
        <p:nvSpPr>
          <p:cNvPr id="12" name="Rectangle 11"/>
          <p:cNvSpPr/>
          <p:nvPr/>
        </p:nvSpPr>
        <p:spPr>
          <a:xfrm>
            <a:off x="1205868" y="299164"/>
            <a:ext cx="10864040" cy="1323439"/>
          </a:xfrm>
          <a:prstGeom prst="rect">
            <a:avLst/>
          </a:prstGeom>
        </p:spPr>
        <p:txBody>
          <a:bodyPr wrap="square">
            <a:spAutoFit/>
          </a:bodyPr>
          <a:lstStyle/>
          <a:p>
            <a:pPr>
              <a:lnSpc>
                <a:spcPts val="3216"/>
              </a:lnSpc>
            </a:pPr>
            <a:r>
              <a:rPr lang="en-US" sz="2800" b="1" spc="28" dirty="0">
                <a:solidFill>
                  <a:srgbClr val="FF0000"/>
                </a:solidFill>
                <a:latin typeface="IBM Plex Sans Condensed Bold"/>
                <a:ea typeface="IBM Plex Sans Condensed Bold"/>
                <a:cs typeface="IBM Plex Sans Condensed Bold"/>
                <a:sym typeface="IBM Plex Sans Condensed Bold"/>
              </a:rPr>
              <a:t>NATIONAL INSTITUTE OF TECHNOLOGY, AGARTALA</a:t>
            </a:r>
          </a:p>
          <a:p>
            <a:pPr>
              <a:lnSpc>
                <a:spcPts val="3216"/>
              </a:lnSpc>
            </a:pPr>
            <a:endParaRPr lang="en-US" b="1" spc="19" dirty="0">
              <a:latin typeface="IBM Plex Sans Condensed Bold"/>
              <a:ea typeface="IBM Plex Sans Condensed Bold"/>
              <a:cs typeface="IBM Plex Sans Condensed Bold"/>
              <a:sym typeface="IBM Plex Sans Condensed Bold"/>
            </a:endParaRPr>
          </a:p>
          <a:p>
            <a:pPr>
              <a:lnSpc>
                <a:spcPts val="3216"/>
              </a:lnSpc>
            </a:pPr>
            <a:endParaRPr lang="en-US" sz="2800" b="1" spc="18" dirty="0">
              <a:solidFill>
                <a:srgbClr val="FF0000"/>
              </a:solidFill>
              <a:latin typeface="IBM Plex Sans Condensed Bold"/>
              <a:ea typeface="IBM Plex Sans Condensed Bold"/>
              <a:cs typeface="IBM Plex Sans Condensed Bold"/>
              <a:sym typeface="IBM Plex Sans Condensed Bold"/>
            </a:endParaRPr>
          </a:p>
        </p:txBody>
      </p:sp>
    </p:spTree>
    <p:extLst>
      <p:ext uri="{BB962C8B-B14F-4D97-AF65-F5344CB8AC3E}">
        <p14:creationId xmlns:p14="http://schemas.microsoft.com/office/powerpoint/2010/main" xmlns="" val="487036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smtClean="0"/>
              <a:t>PYNQ board configuration</a:t>
            </a:r>
            <a:endParaRPr lang="en-US" b="1" dirty="0"/>
          </a:p>
        </p:txBody>
      </p:sp>
      <p:pic>
        <p:nvPicPr>
          <p:cNvPr id="4" name="Content Placeholder 3" descr="pynq1.jpg"/>
          <p:cNvPicPr>
            <a:picLocks noGrp="1" noChangeAspect="1"/>
          </p:cNvPicPr>
          <p:nvPr>
            <p:ph sz="quarter" idx="1"/>
          </p:nvPr>
        </p:nvPicPr>
        <p:blipFill>
          <a:blip r:embed="rId3" cstate="print"/>
          <a:stretch>
            <a:fillRect/>
          </a:stretch>
        </p:blipFill>
        <p:spPr>
          <a:xfrm>
            <a:off x="1024063" y="1671536"/>
            <a:ext cx="10094652" cy="47681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b="1" dirty="0" smtClean="0"/>
              <a:t>PYNQ-Z2 board FPGA dumping</a:t>
            </a:r>
            <a:endParaRPr lang="en-US" b="1" dirty="0"/>
          </a:p>
        </p:txBody>
      </p:sp>
      <p:pic>
        <p:nvPicPr>
          <p:cNvPr id="4" name="Content Placeholder 3" descr="pynq_setup.png"/>
          <p:cNvPicPr>
            <a:picLocks noGrp="1" noChangeAspect="1"/>
          </p:cNvPicPr>
          <p:nvPr>
            <p:ph sz="quarter" idx="1"/>
          </p:nvPr>
        </p:nvPicPr>
        <p:blipFill>
          <a:blip r:embed="rId3" cstate="print"/>
          <a:stretch>
            <a:fillRect/>
          </a:stretch>
        </p:blipFill>
        <p:spPr>
          <a:xfrm>
            <a:off x="1491342" y="1825625"/>
            <a:ext cx="9024257" cy="4673146"/>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007" y="365125"/>
            <a:ext cx="11604568" cy="1325563"/>
          </a:xfrm>
        </p:spPr>
        <p:txBody>
          <a:bodyPr>
            <a:normAutofit/>
          </a:bodyPr>
          <a:lstStyle/>
          <a:p>
            <a:r>
              <a:rPr lang="en-US" sz="3800" b="1" dirty="0" smtClean="0">
                <a:solidFill>
                  <a:srgbClr val="FF0000"/>
                </a:solidFill>
              </a:rPr>
              <a:t>Temperature Prediction Using Linear Regression</a:t>
            </a:r>
            <a:endParaRPr lang="en-IN" sz="3800" dirty="0">
              <a:solidFill>
                <a:srgbClr val="FF0000"/>
              </a:solidFill>
            </a:endParaRPr>
          </a:p>
        </p:txBody>
      </p:sp>
      <p:sp>
        <p:nvSpPr>
          <p:cNvPr id="3" name="Content Placeholder 2"/>
          <p:cNvSpPr>
            <a:spLocks noGrp="1"/>
          </p:cNvSpPr>
          <p:nvPr>
            <p:ph sz="quarter" idx="1"/>
          </p:nvPr>
        </p:nvSpPr>
        <p:spPr>
          <a:xfrm>
            <a:off x="304800" y="1396537"/>
            <a:ext cx="11647714" cy="5200205"/>
          </a:xfrm>
          <a:solidFill>
            <a:schemeClr val="accent2">
              <a:lumMod val="20000"/>
              <a:lumOff val="80000"/>
            </a:schemeClr>
          </a:solidFill>
          <a:ln>
            <a:solidFill>
              <a:schemeClr val="tx1"/>
            </a:solidFill>
          </a:ln>
        </p:spPr>
        <p:txBody>
          <a:bodyPr>
            <a:normAutofit fontScale="70000" lnSpcReduction="20000"/>
          </a:bodyPr>
          <a:lstStyle/>
          <a:p>
            <a:pPr>
              <a:lnSpc>
                <a:spcPct val="120000"/>
              </a:lnSpc>
              <a:buNone/>
            </a:pPr>
            <a:r>
              <a:rPr lang="en-IN" b="1" i="1" dirty="0">
                <a:solidFill>
                  <a:srgbClr val="8C8C8C"/>
                </a:solidFill>
              </a:rPr>
              <a:t> </a:t>
            </a:r>
            <a:r>
              <a:rPr lang="en-IN" b="1" i="1" dirty="0" smtClean="0">
                <a:solidFill>
                  <a:srgbClr val="8C8C8C"/>
                </a:solidFill>
              </a:rPr>
              <a:t>   </a:t>
            </a:r>
            <a:r>
              <a:rPr lang="en-IN" b="1" dirty="0" smtClean="0">
                <a:solidFill>
                  <a:srgbClr val="0033B3"/>
                </a:solidFill>
              </a:rPr>
              <a:t>import </a:t>
            </a:r>
            <a:r>
              <a:rPr lang="en-IN" b="1" dirty="0">
                <a:solidFill>
                  <a:srgbClr val="080808"/>
                </a:solidFill>
              </a:rPr>
              <a:t>numpy </a:t>
            </a:r>
            <a:r>
              <a:rPr lang="en-IN" b="1" dirty="0">
                <a:solidFill>
                  <a:srgbClr val="0033B3"/>
                </a:solidFill>
              </a:rPr>
              <a:t>as </a:t>
            </a:r>
            <a:r>
              <a:rPr lang="en-IN" b="1" dirty="0">
                <a:solidFill>
                  <a:srgbClr val="080808"/>
                </a:solidFill>
              </a:rPr>
              <a:t>np</a:t>
            </a:r>
            <a:br>
              <a:rPr lang="en-IN" b="1" dirty="0">
                <a:solidFill>
                  <a:srgbClr val="080808"/>
                </a:solidFill>
              </a:rPr>
            </a:br>
            <a:r>
              <a:rPr lang="en-IN" b="1" dirty="0">
                <a:solidFill>
                  <a:srgbClr val="0033B3"/>
                </a:solidFill>
              </a:rPr>
              <a:t>import </a:t>
            </a:r>
            <a:r>
              <a:rPr lang="en-IN" b="1" dirty="0">
                <a:solidFill>
                  <a:srgbClr val="080808"/>
                </a:solidFill>
              </a:rPr>
              <a:t>pandas </a:t>
            </a:r>
            <a:r>
              <a:rPr lang="en-IN" b="1" dirty="0">
                <a:solidFill>
                  <a:srgbClr val="0033B3"/>
                </a:solidFill>
              </a:rPr>
              <a:t>as </a:t>
            </a:r>
            <a:r>
              <a:rPr lang="en-IN" b="1" dirty="0">
                <a:solidFill>
                  <a:srgbClr val="080808"/>
                </a:solidFill>
              </a:rPr>
              <a:t>pd</a:t>
            </a:r>
            <a:br>
              <a:rPr lang="en-IN" b="1" dirty="0">
                <a:solidFill>
                  <a:srgbClr val="080808"/>
                </a:solidFill>
              </a:rPr>
            </a:br>
            <a:r>
              <a:rPr lang="en-IN" b="1" dirty="0">
                <a:solidFill>
                  <a:srgbClr val="0033B3"/>
                </a:solidFill>
              </a:rPr>
              <a:t>from </a:t>
            </a:r>
            <a:r>
              <a:rPr lang="en-IN" b="1" dirty="0" err="1">
                <a:solidFill>
                  <a:srgbClr val="080808"/>
                </a:solidFill>
              </a:rPr>
              <a:t>sklearn</a:t>
            </a:r>
            <a:r>
              <a:rPr lang="en-IN" b="1" dirty="0">
                <a:solidFill>
                  <a:srgbClr val="080808"/>
                </a:solidFill>
              </a:rPr>
              <a:t> </a:t>
            </a:r>
            <a:r>
              <a:rPr lang="en-IN" b="1" dirty="0">
                <a:solidFill>
                  <a:srgbClr val="0033B3"/>
                </a:solidFill>
              </a:rPr>
              <a:t>import </a:t>
            </a:r>
            <a:r>
              <a:rPr lang="en-IN" b="1" dirty="0" err="1">
                <a:solidFill>
                  <a:srgbClr val="080808"/>
                </a:solidFill>
              </a:rPr>
              <a:t>linear_model</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matplotlib</a:t>
            </a:r>
            <a:r>
              <a:rPr lang="en-IN" b="1" dirty="0">
                <a:solidFill>
                  <a:srgbClr val="080808"/>
                </a:solidFill>
              </a:rPr>
              <a:t> </a:t>
            </a:r>
            <a:r>
              <a:rPr lang="en-IN" b="1" dirty="0">
                <a:solidFill>
                  <a:srgbClr val="0033B3"/>
                </a:solidFill>
              </a:rPr>
              <a:t>import </a:t>
            </a:r>
            <a:r>
              <a:rPr lang="en-IN" b="1" dirty="0" err="1">
                <a:solidFill>
                  <a:srgbClr val="080808"/>
                </a:solidFill>
              </a:rPr>
              <a:t>pyplot</a:t>
            </a:r>
            <a:r>
              <a:rPr lang="en-IN" b="1" dirty="0">
                <a:solidFill>
                  <a:srgbClr val="080808"/>
                </a:solidFill>
              </a:rPr>
              <a:t> </a:t>
            </a:r>
            <a:r>
              <a:rPr lang="en-IN" b="1" dirty="0">
                <a:solidFill>
                  <a:srgbClr val="0033B3"/>
                </a:solidFill>
              </a:rPr>
              <a:t>as </a:t>
            </a:r>
            <a:r>
              <a:rPr lang="en-IN" b="1" dirty="0" err="1">
                <a:solidFill>
                  <a:srgbClr val="080808"/>
                </a:solidFill>
              </a:rPr>
              <a:t>plt</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sklearn</a:t>
            </a:r>
            <a:r>
              <a:rPr lang="en-IN" b="1" dirty="0">
                <a:solidFill>
                  <a:srgbClr val="080808"/>
                </a:solidFill>
              </a:rPr>
              <a:t> </a:t>
            </a:r>
            <a:r>
              <a:rPr lang="en-IN" b="1" dirty="0">
                <a:solidFill>
                  <a:srgbClr val="0033B3"/>
                </a:solidFill>
              </a:rPr>
              <a:t>import </a:t>
            </a:r>
            <a:r>
              <a:rPr lang="en-IN" b="1" dirty="0" err="1">
                <a:solidFill>
                  <a:srgbClr val="080808"/>
                </a:solidFill>
              </a:rPr>
              <a:t>linear_model</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sklearn.preprocessing</a:t>
            </a:r>
            <a:r>
              <a:rPr lang="en-IN" b="1" dirty="0">
                <a:solidFill>
                  <a:srgbClr val="080808"/>
                </a:solidFill>
              </a:rPr>
              <a:t> </a:t>
            </a:r>
            <a:r>
              <a:rPr lang="en-IN" b="1" dirty="0">
                <a:solidFill>
                  <a:srgbClr val="0033B3"/>
                </a:solidFill>
              </a:rPr>
              <a:t>import </a:t>
            </a:r>
            <a:r>
              <a:rPr lang="en-IN" b="1" dirty="0" err="1">
                <a:solidFill>
                  <a:srgbClr val="080808"/>
                </a:solidFill>
              </a:rPr>
              <a:t>PolynomialFeatures</a:t>
            </a:r>
            <a:r>
              <a:rPr lang="en-IN" b="1" dirty="0">
                <a:solidFill>
                  <a:srgbClr val="080808"/>
                </a:solidFill>
              </a:rPr>
              <a:t>, </a:t>
            </a:r>
            <a:r>
              <a:rPr lang="en-IN" b="1" dirty="0" err="1">
                <a:solidFill>
                  <a:srgbClr val="080808"/>
                </a:solidFill>
              </a:rPr>
              <a:t>StandardScaler</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sklearn.linear_model</a:t>
            </a:r>
            <a:r>
              <a:rPr lang="en-IN" b="1" dirty="0">
                <a:solidFill>
                  <a:srgbClr val="080808"/>
                </a:solidFill>
              </a:rPr>
              <a:t> </a:t>
            </a:r>
            <a:r>
              <a:rPr lang="en-IN" b="1" dirty="0">
                <a:solidFill>
                  <a:srgbClr val="0033B3"/>
                </a:solidFill>
              </a:rPr>
              <a:t>import </a:t>
            </a:r>
            <a:r>
              <a:rPr lang="en-IN" b="1" dirty="0">
                <a:solidFill>
                  <a:srgbClr val="080808"/>
                </a:solidFill>
              </a:rPr>
              <a:t>Ridge</a:t>
            </a:r>
            <a:br>
              <a:rPr lang="en-IN" b="1" dirty="0">
                <a:solidFill>
                  <a:srgbClr val="080808"/>
                </a:solidFill>
              </a:rPr>
            </a:br>
            <a:r>
              <a:rPr lang="en-IN" b="1" dirty="0">
                <a:solidFill>
                  <a:srgbClr val="0033B3"/>
                </a:solidFill>
              </a:rPr>
              <a:t>from </a:t>
            </a:r>
            <a:r>
              <a:rPr lang="en-IN" b="1" dirty="0">
                <a:solidFill>
                  <a:srgbClr val="080808"/>
                </a:solidFill>
              </a:rPr>
              <a:t>sklearn.model_selection </a:t>
            </a:r>
            <a:r>
              <a:rPr lang="en-IN" b="1" dirty="0">
                <a:solidFill>
                  <a:srgbClr val="0033B3"/>
                </a:solidFill>
              </a:rPr>
              <a:t>import </a:t>
            </a:r>
            <a:r>
              <a:rPr lang="en-IN" b="1" dirty="0">
                <a:solidFill>
                  <a:srgbClr val="080808"/>
                </a:solidFill>
              </a:rPr>
              <a:t>cross_val_score</a:t>
            </a:r>
            <a:br>
              <a:rPr lang="en-IN" b="1" dirty="0">
                <a:solidFill>
                  <a:srgbClr val="080808"/>
                </a:solidFill>
              </a:rPr>
            </a:br>
            <a:r>
              <a:rPr lang="en-IN" b="1" dirty="0">
                <a:solidFill>
                  <a:srgbClr val="0033B3"/>
                </a:solidFill>
              </a:rPr>
              <a:t>from </a:t>
            </a:r>
            <a:r>
              <a:rPr lang="en-IN" b="1" dirty="0" err="1">
                <a:solidFill>
                  <a:srgbClr val="080808"/>
                </a:solidFill>
              </a:rPr>
              <a:t>scipy</a:t>
            </a:r>
            <a:r>
              <a:rPr lang="en-IN" b="1" dirty="0">
                <a:solidFill>
                  <a:srgbClr val="080808"/>
                </a:solidFill>
              </a:rPr>
              <a:t> </a:t>
            </a:r>
            <a:r>
              <a:rPr lang="en-IN" b="1" dirty="0">
                <a:solidFill>
                  <a:srgbClr val="0033B3"/>
                </a:solidFill>
              </a:rPr>
              <a:t>import </a:t>
            </a:r>
            <a:r>
              <a:rPr lang="en-IN" b="1" dirty="0">
                <a:solidFill>
                  <a:srgbClr val="080808"/>
                </a:solidFill>
              </a:rPr>
              <a:t>stats</a:t>
            </a:r>
            <a:br>
              <a:rPr lang="en-IN" b="1" dirty="0">
                <a:solidFill>
                  <a:srgbClr val="080808"/>
                </a:solidFill>
              </a:rPr>
            </a:br>
            <a:r>
              <a:rPr lang="en-IN" b="1" dirty="0" err="1">
                <a:solidFill>
                  <a:srgbClr val="080808"/>
                </a:solidFill>
              </a:rPr>
              <a:t>get_ipython</a:t>
            </a:r>
            <a:r>
              <a:rPr lang="en-IN" b="1" dirty="0">
                <a:solidFill>
                  <a:srgbClr val="080808"/>
                </a:solidFill>
              </a:rPr>
              <a:t>().</a:t>
            </a:r>
            <a:r>
              <a:rPr lang="en-IN" b="1" dirty="0" err="1">
                <a:solidFill>
                  <a:srgbClr val="080808"/>
                </a:solidFill>
              </a:rPr>
              <a:t>run_line_magic</a:t>
            </a:r>
            <a:r>
              <a:rPr lang="en-IN" b="1" dirty="0">
                <a:solidFill>
                  <a:srgbClr val="080808"/>
                </a:solidFill>
              </a:rPr>
              <a:t>(</a:t>
            </a:r>
            <a:r>
              <a:rPr lang="en-IN" b="1" dirty="0">
                <a:solidFill>
                  <a:srgbClr val="067D17"/>
                </a:solidFill>
              </a:rPr>
              <a:t>'</a:t>
            </a:r>
            <a:r>
              <a:rPr lang="en-IN" b="1" dirty="0" err="1">
                <a:solidFill>
                  <a:srgbClr val="067D17"/>
                </a:solidFill>
              </a:rPr>
              <a:t>matplotlib</a:t>
            </a:r>
            <a:r>
              <a:rPr lang="en-IN" b="1" dirty="0">
                <a:solidFill>
                  <a:srgbClr val="067D17"/>
                </a:solidFill>
              </a:rPr>
              <a:t>'</a:t>
            </a:r>
            <a:r>
              <a:rPr lang="en-IN" b="1" dirty="0">
                <a:solidFill>
                  <a:srgbClr val="080808"/>
                </a:solidFill>
              </a:rPr>
              <a:t>, </a:t>
            </a:r>
            <a:r>
              <a:rPr lang="en-IN" b="1" dirty="0">
                <a:solidFill>
                  <a:srgbClr val="067D17"/>
                </a:solidFill>
              </a:rPr>
              <a:t>'inline'</a:t>
            </a:r>
            <a:r>
              <a:rPr lang="en-IN" b="1" dirty="0">
                <a:solidFill>
                  <a:srgbClr val="080808"/>
                </a:solidFill>
              </a:rPr>
              <a:t>)</a:t>
            </a:r>
            <a:br>
              <a:rPr lang="en-IN" b="1" dirty="0">
                <a:solidFill>
                  <a:srgbClr val="080808"/>
                </a:solidFill>
              </a:rPr>
            </a:br>
            <a:r>
              <a:rPr lang="en-IN" b="1" dirty="0">
                <a:solidFill>
                  <a:srgbClr val="0033B3"/>
                </a:solidFill>
              </a:rPr>
              <a:t>import </a:t>
            </a:r>
            <a:r>
              <a:rPr lang="en-IN" b="1" dirty="0" err="1">
                <a:solidFill>
                  <a:srgbClr val="080808"/>
                </a:solidFill>
              </a:rPr>
              <a:t>matplotlib</a:t>
            </a:r>
            <a:r>
              <a:rPr lang="en-IN" b="1" dirty="0">
                <a:solidFill>
                  <a:srgbClr val="080808"/>
                </a:solidFill>
              </a:rPr>
              <a:t/>
            </a:r>
            <a:br>
              <a:rPr lang="en-IN" b="1" dirty="0">
                <a:solidFill>
                  <a:srgbClr val="080808"/>
                </a:solidFill>
              </a:rPr>
            </a:br>
            <a:r>
              <a:rPr lang="en-IN" b="1" dirty="0" err="1">
                <a:solidFill>
                  <a:srgbClr val="080808"/>
                </a:solidFill>
              </a:rPr>
              <a:t>matplotlib</a:t>
            </a:r>
            <a:r>
              <a:rPr lang="en-IN" b="1" dirty="0">
                <a:solidFill>
                  <a:srgbClr val="080808"/>
                </a:solidFill>
              </a:rPr>
              <a:t> .</a:t>
            </a:r>
            <a:r>
              <a:rPr lang="en-IN" b="1" dirty="0" err="1">
                <a:solidFill>
                  <a:srgbClr val="080808"/>
                </a:solidFill>
              </a:rPr>
              <a:t>rcParams</a:t>
            </a:r>
            <a:r>
              <a:rPr lang="en-IN" b="1" dirty="0">
                <a:solidFill>
                  <a:srgbClr val="080808"/>
                </a:solidFill>
              </a:rPr>
              <a:t>[</a:t>
            </a:r>
            <a:r>
              <a:rPr lang="en-IN" b="1" dirty="0">
                <a:solidFill>
                  <a:srgbClr val="067D17"/>
                </a:solidFill>
              </a:rPr>
              <a:t>"</a:t>
            </a:r>
            <a:r>
              <a:rPr lang="en-IN" b="1" dirty="0" err="1">
                <a:solidFill>
                  <a:srgbClr val="067D17"/>
                </a:solidFill>
              </a:rPr>
              <a:t>figure.figsize</a:t>
            </a:r>
            <a:r>
              <a:rPr lang="en-IN" b="1" dirty="0">
                <a:solidFill>
                  <a:srgbClr val="067D17"/>
                </a:solidFill>
              </a:rPr>
              <a:t>"</a:t>
            </a:r>
            <a:r>
              <a:rPr lang="en-IN" b="1" dirty="0">
                <a:solidFill>
                  <a:srgbClr val="080808"/>
                </a:solidFill>
              </a:rPr>
              <a:t>]=(</a:t>
            </a:r>
            <a:r>
              <a:rPr lang="en-IN" b="1" dirty="0">
                <a:solidFill>
                  <a:srgbClr val="1750EB"/>
                </a:solidFill>
              </a:rPr>
              <a:t>20</a:t>
            </a:r>
            <a:r>
              <a:rPr lang="en-IN" b="1" dirty="0">
                <a:solidFill>
                  <a:srgbClr val="080808"/>
                </a:solidFill>
              </a:rPr>
              <a:t>,</a:t>
            </a:r>
            <a:r>
              <a:rPr lang="en-IN" b="1" dirty="0">
                <a:solidFill>
                  <a:srgbClr val="1750EB"/>
                </a:solidFill>
              </a:rPr>
              <a:t>10</a:t>
            </a:r>
            <a:r>
              <a:rPr lang="en-IN" b="1" dirty="0" smtClean="0">
                <a:solidFill>
                  <a:srgbClr val="080808"/>
                </a:solidFill>
              </a:rPr>
              <a:t>)</a:t>
            </a:r>
          </a:p>
          <a:p>
            <a:pPr>
              <a:lnSpc>
                <a:spcPct val="120000"/>
              </a:lnSpc>
              <a:buNone/>
            </a:pPr>
            <a:r>
              <a:rPr lang="en-US" b="1" i="1" dirty="0">
                <a:solidFill>
                  <a:srgbClr val="8C8C8C"/>
                </a:solidFill>
              </a:rPr>
              <a:t/>
            </a:r>
            <a:br>
              <a:rPr lang="en-US" b="1" i="1" dirty="0">
                <a:solidFill>
                  <a:srgbClr val="8C8C8C"/>
                </a:solidFill>
              </a:rPr>
            </a:br>
            <a:r>
              <a:rPr lang="en-US" b="1" dirty="0" err="1">
                <a:solidFill>
                  <a:srgbClr val="080808"/>
                </a:solidFill>
              </a:rPr>
              <a:t>df</a:t>
            </a:r>
            <a:r>
              <a:rPr lang="en-US" b="1" dirty="0">
                <a:solidFill>
                  <a:srgbClr val="080808"/>
                </a:solidFill>
              </a:rPr>
              <a:t> = </a:t>
            </a:r>
            <a:r>
              <a:rPr lang="en-US" b="1" dirty="0" err="1">
                <a:solidFill>
                  <a:srgbClr val="080808"/>
                </a:solidFill>
              </a:rPr>
              <a:t>pd.read_csv</a:t>
            </a:r>
            <a:r>
              <a:rPr lang="en-US" b="1" dirty="0">
                <a:solidFill>
                  <a:srgbClr val="080808"/>
                </a:solidFill>
              </a:rPr>
              <a:t>(</a:t>
            </a:r>
            <a:r>
              <a:rPr lang="en-US" b="1" dirty="0">
                <a:solidFill>
                  <a:srgbClr val="067D17"/>
                </a:solidFill>
              </a:rPr>
              <a:t>"aug31.csv"</a:t>
            </a:r>
            <a:r>
              <a:rPr lang="en-US" b="1" dirty="0">
                <a:solidFill>
                  <a:srgbClr val="080808"/>
                </a:solidFill>
              </a:rPr>
              <a:t>) </a:t>
            </a:r>
            <a:r>
              <a:rPr lang="en-US" b="1" i="1" dirty="0">
                <a:solidFill>
                  <a:srgbClr val="8C8C8C"/>
                </a:solidFill>
              </a:rPr>
              <a:t/>
            </a:r>
            <a:br>
              <a:rPr lang="en-US" b="1" i="1" dirty="0">
                <a:solidFill>
                  <a:srgbClr val="8C8C8C"/>
                </a:solidFill>
              </a:rPr>
            </a:br>
            <a:r>
              <a:rPr lang="en-US" b="1" i="1" dirty="0">
                <a:solidFill>
                  <a:srgbClr val="8C8C8C"/>
                </a:solidFill>
              </a:rPr>
              <a:t/>
            </a:r>
            <a:br>
              <a:rPr lang="en-US" b="1" i="1" dirty="0">
                <a:solidFill>
                  <a:srgbClr val="8C8C8C"/>
                </a:solidFill>
              </a:rPr>
            </a:br>
            <a:r>
              <a:rPr lang="en-US" b="1" dirty="0" err="1">
                <a:solidFill>
                  <a:srgbClr val="080808"/>
                </a:solidFill>
              </a:rPr>
              <a:t>df.head</a:t>
            </a:r>
            <a:r>
              <a:rPr lang="en-US" b="1" dirty="0">
                <a:solidFill>
                  <a:srgbClr val="080808"/>
                </a:solidFill>
              </a:rPr>
              <a:t>()</a:t>
            </a:r>
            <a:br>
              <a:rPr lang="en-US" b="1" dirty="0">
                <a:solidFill>
                  <a:srgbClr val="080808"/>
                </a:solidFill>
              </a:rPr>
            </a:br>
            <a:endParaRPr lang="en-IN" b="1" dirty="0" smtClean="0">
              <a:solidFill>
                <a:srgbClr val="080808"/>
              </a:solidFill>
            </a:endParaRPr>
          </a:p>
          <a:p>
            <a:pPr>
              <a:lnSpc>
                <a:spcPct val="120000"/>
              </a:lnSpc>
            </a:pPr>
            <a:endParaRPr lang="en-US" dirty="0">
              <a:solidFill>
                <a:srgbClr val="080808"/>
              </a:solidFill>
            </a:endParaRPr>
          </a:p>
          <a:p>
            <a:pPr>
              <a:lnSpc>
                <a:spcPct val="120000"/>
              </a:lnSpc>
            </a:pPr>
            <a:endParaRPr lang="en-IN" dirty="0">
              <a:solidFill>
                <a:srgbClr val="080808"/>
              </a:solidFill>
            </a:endParaRPr>
          </a:p>
          <a:p>
            <a:pPr marL="0" indent="0">
              <a:buNone/>
            </a:pPr>
            <a:endParaRPr lang="en-IN" dirty="0"/>
          </a:p>
        </p:txBody>
      </p:sp>
    </p:spTree>
    <p:extLst>
      <p:ext uri="{BB962C8B-B14F-4D97-AF65-F5344CB8AC3E}">
        <p14:creationId xmlns:p14="http://schemas.microsoft.com/office/powerpoint/2010/main" xmlns="" val="27015337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189808" y="262832"/>
            <a:ext cx="11534106" cy="6268597"/>
          </a:xfrm>
          <a:solidFill>
            <a:schemeClr val="accent2">
              <a:lumMod val="20000"/>
              <a:lumOff val="80000"/>
            </a:schemeClr>
          </a:solidFill>
          <a:ln>
            <a:solidFill>
              <a:schemeClr val="tx1"/>
            </a:solidFill>
          </a:ln>
        </p:spPr>
        <p:txBody>
          <a:bodyPr>
            <a:normAutofit fontScale="55000" lnSpcReduction="20000"/>
          </a:bodyPr>
          <a:lstStyle/>
          <a:p>
            <a:pPr>
              <a:lnSpc>
                <a:spcPct val="120000"/>
              </a:lnSpc>
            </a:pPr>
            <a:r>
              <a:rPr lang="en-IN" b="1" i="1" dirty="0">
                <a:solidFill>
                  <a:srgbClr val="8C8C8C"/>
                </a:solidFill>
              </a:rPr>
              <a:t># </a:t>
            </a:r>
            <a:r>
              <a:rPr lang="en-IN" b="1" i="1" dirty="0" smtClean="0">
                <a:solidFill>
                  <a:srgbClr val="8C8C8C"/>
                </a:solidFill>
              </a:rPr>
              <a:t>In[3]:</a:t>
            </a:r>
            <a:r>
              <a:rPr lang="en-IN" b="1" i="1" dirty="0">
                <a:solidFill>
                  <a:srgbClr val="8C8C8C"/>
                </a:solidFill>
              </a:rPr>
              <a:t/>
            </a:r>
            <a:br>
              <a:rPr lang="en-IN" b="1" i="1" dirty="0">
                <a:solidFill>
                  <a:srgbClr val="8C8C8C"/>
                </a:solidFill>
              </a:rPr>
            </a:br>
            <a:r>
              <a:rPr lang="en-IN" b="1" dirty="0" err="1" smtClean="0">
                <a:solidFill>
                  <a:srgbClr val="0033B3"/>
                </a:solidFill>
              </a:rPr>
              <a:t>def</a:t>
            </a:r>
            <a:r>
              <a:rPr lang="en-IN" b="1" dirty="0" smtClean="0">
                <a:solidFill>
                  <a:srgbClr val="0033B3"/>
                </a:solidFill>
              </a:rPr>
              <a:t> </a:t>
            </a:r>
            <a:r>
              <a:rPr lang="en-IN" b="1" dirty="0" err="1">
                <a:solidFill>
                  <a:srgbClr val="080808"/>
                </a:solidFill>
              </a:rPr>
              <a:t>plot_scatter_chart</a:t>
            </a:r>
            <a:r>
              <a:rPr lang="en-IN" b="1" dirty="0">
                <a:solidFill>
                  <a:srgbClr val="080808"/>
                </a:solidFill>
              </a:rPr>
              <a:t>(df1, YEAR, RH2M):</a:t>
            </a:r>
            <a:br>
              <a:rPr lang="en-IN" b="1" dirty="0">
                <a:solidFill>
                  <a:srgbClr val="080808"/>
                </a:solidFill>
              </a:rPr>
            </a:br>
            <a:r>
              <a:rPr lang="en-IN" b="1" dirty="0">
                <a:solidFill>
                  <a:srgbClr val="080808"/>
                </a:solidFill>
              </a:rPr>
              <a:t>    </a:t>
            </a:r>
            <a:r>
              <a:rPr lang="en-IN" b="1" i="1" dirty="0">
                <a:solidFill>
                  <a:srgbClr val="8C8C8C"/>
                </a:solidFill>
              </a:rPr>
              <a:t># Filter data for even values of GWETTOP and multiples of 3 in the given YEAR</a:t>
            </a:r>
            <a:br>
              <a:rPr lang="en-IN" b="1" i="1" dirty="0">
                <a:solidFill>
                  <a:srgbClr val="8C8C8C"/>
                </a:solidFill>
              </a:rPr>
            </a:br>
            <a:r>
              <a:rPr lang="en-IN" b="1" i="1" dirty="0">
                <a:solidFill>
                  <a:srgbClr val="8C8C8C"/>
                </a:solidFill>
              </a:rPr>
              <a:t>    </a:t>
            </a:r>
            <a:r>
              <a:rPr lang="en-IN" b="1" dirty="0">
                <a:solidFill>
                  <a:srgbClr val="080808"/>
                </a:solidFill>
              </a:rPr>
              <a:t>RH2M2 = </a:t>
            </a:r>
            <a:r>
              <a:rPr lang="en-IN" b="1" dirty="0" err="1">
                <a:solidFill>
                  <a:srgbClr val="080808"/>
                </a:solidFill>
              </a:rPr>
              <a:t>df</a:t>
            </a:r>
            <a:r>
              <a:rPr lang="en-IN" b="1" dirty="0">
                <a:solidFill>
                  <a:srgbClr val="080808"/>
                </a:solidFill>
              </a:rPr>
              <a:t>[(</a:t>
            </a:r>
            <a:r>
              <a:rPr lang="en-IN" b="1" dirty="0" err="1">
                <a:solidFill>
                  <a:srgbClr val="080808"/>
                </a:solidFill>
              </a:rPr>
              <a:t>df.YEAR</a:t>
            </a:r>
            <a:r>
              <a:rPr lang="en-IN" b="1" dirty="0">
                <a:solidFill>
                  <a:srgbClr val="080808"/>
                </a:solidFill>
              </a:rPr>
              <a:t> == YEAR) &amp; (df.RH2M % </a:t>
            </a:r>
            <a:r>
              <a:rPr lang="en-IN" b="1" dirty="0">
                <a:solidFill>
                  <a:srgbClr val="1750EB"/>
                </a:solidFill>
              </a:rPr>
              <a:t>2 </a:t>
            </a:r>
            <a:r>
              <a:rPr lang="en-IN" b="1" dirty="0">
                <a:solidFill>
                  <a:srgbClr val="080808"/>
                </a:solidFill>
              </a:rPr>
              <a:t>== </a:t>
            </a:r>
            <a:r>
              <a:rPr lang="en-IN" b="1" dirty="0">
                <a:solidFill>
                  <a:srgbClr val="1750EB"/>
                </a:solidFill>
              </a:rPr>
              <a:t>0</a:t>
            </a:r>
            <a:r>
              <a:rPr lang="en-IN" b="1" dirty="0">
                <a:solidFill>
                  <a:srgbClr val="080808"/>
                </a:solidFill>
              </a:rPr>
              <a:t>)]</a:t>
            </a:r>
            <a:br>
              <a:rPr lang="en-IN" b="1" dirty="0">
                <a:solidFill>
                  <a:srgbClr val="080808"/>
                </a:solidFill>
              </a:rPr>
            </a:br>
            <a:r>
              <a:rPr lang="en-IN" b="1" dirty="0">
                <a:solidFill>
                  <a:srgbClr val="080808"/>
                </a:solidFill>
              </a:rPr>
              <a:t>    RH2M3 = </a:t>
            </a:r>
            <a:r>
              <a:rPr lang="en-IN" b="1" dirty="0" err="1">
                <a:solidFill>
                  <a:srgbClr val="080808"/>
                </a:solidFill>
              </a:rPr>
              <a:t>df</a:t>
            </a:r>
            <a:r>
              <a:rPr lang="en-IN" b="1" dirty="0">
                <a:solidFill>
                  <a:srgbClr val="080808"/>
                </a:solidFill>
              </a:rPr>
              <a:t>[(</a:t>
            </a:r>
            <a:r>
              <a:rPr lang="en-IN" b="1" dirty="0" err="1">
                <a:solidFill>
                  <a:srgbClr val="080808"/>
                </a:solidFill>
              </a:rPr>
              <a:t>df.YEAR</a:t>
            </a:r>
            <a:r>
              <a:rPr lang="en-IN" b="1" dirty="0">
                <a:solidFill>
                  <a:srgbClr val="080808"/>
                </a:solidFill>
              </a:rPr>
              <a:t> == YEAR) &amp; (df.RH2M % </a:t>
            </a:r>
            <a:r>
              <a:rPr lang="en-IN" b="1" dirty="0">
                <a:solidFill>
                  <a:srgbClr val="1750EB"/>
                </a:solidFill>
              </a:rPr>
              <a:t>3 </a:t>
            </a:r>
            <a:r>
              <a:rPr lang="en-IN" b="1" dirty="0">
                <a:solidFill>
                  <a:srgbClr val="080808"/>
                </a:solidFill>
              </a:rPr>
              <a:t>== </a:t>
            </a:r>
            <a:r>
              <a:rPr lang="en-IN" b="1" dirty="0">
                <a:solidFill>
                  <a:srgbClr val="1750EB"/>
                </a:solidFill>
              </a:rPr>
              <a:t>0</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dirty="0">
                <a:solidFill>
                  <a:srgbClr val="080808"/>
                </a:solidFill>
              </a:rPr>
              <a:t>   </a:t>
            </a:r>
            <a:r>
              <a:rPr lang="en-IN" b="1" i="1" dirty="0" smtClean="0">
                <a:solidFill>
                  <a:srgbClr val="8C8C8C"/>
                </a:solidFill>
              </a:rPr>
              <a:t># </a:t>
            </a:r>
            <a:r>
              <a:rPr lang="en-IN" b="1" i="1" dirty="0">
                <a:solidFill>
                  <a:srgbClr val="8C8C8C"/>
                </a:solidFill>
              </a:rPr>
              <a:t>Assuming DOY (Day of Year) is a column in the </a:t>
            </a:r>
            <a:r>
              <a:rPr lang="en-IN" b="1" i="1" dirty="0" err="1">
                <a:solidFill>
                  <a:srgbClr val="8C8C8C"/>
                </a:solidFill>
              </a:rPr>
              <a:t>dataframe</a:t>
            </a:r>
            <a:r>
              <a:rPr lang="en-IN" b="1" i="1" dirty="0">
                <a:solidFill>
                  <a:srgbClr val="8C8C8C"/>
                </a:solidFill>
              </a:rPr>
              <a:t/>
            </a:r>
            <a:br>
              <a:rPr lang="en-IN" b="1" i="1" dirty="0">
                <a:solidFill>
                  <a:srgbClr val="8C8C8C"/>
                </a:solidFill>
              </a:rPr>
            </a:br>
            <a:r>
              <a:rPr lang="en-IN" b="1" i="1" dirty="0">
                <a:solidFill>
                  <a:srgbClr val="8C8C8C"/>
                </a:solidFill>
              </a:rPr>
              <a:t>    </a:t>
            </a:r>
            <a:r>
              <a:rPr lang="en-IN" b="1" dirty="0" err="1">
                <a:solidFill>
                  <a:srgbClr val="080808"/>
                </a:solidFill>
              </a:rPr>
              <a:t>even_days</a:t>
            </a:r>
            <a:r>
              <a:rPr lang="en-IN" b="1" dirty="0">
                <a:solidFill>
                  <a:srgbClr val="080808"/>
                </a:solidFill>
              </a:rPr>
              <a:t> = RH2M2[</a:t>
            </a:r>
            <a:r>
              <a:rPr lang="en-IN" b="1" dirty="0">
                <a:solidFill>
                  <a:srgbClr val="067D17"/>
                </a:solidFill>
              </a:rPr>
              <a:t>'DOY'</a:t>
            </a:r>
            <a:r>
              <a:rPr lang="en-IN" b="1" dirty="0">
                <a:solidFill>
                  <a:srgbClr val="080808"/>
                </a:solidFill>
              </a:rPr>
              <a:t>] % </a:t>
            </a:r>
            <a:r>
              <a:rPr lang="en-IN" b="1" dirty="0">
                <a:solidFill>
                  <a:srgbClr val="1750EB"/>
                </a:solidFill>
              </a:rPr>
              <a:t>2 </a:t>
            </a:r>
            <a:r>
              <a:rPr lang="en-IN" b="1" dirty="0">
                <a:solidFill>
                  <a:srgbClr val="080808"/>
                </a:solidFill>
              </a:rPr>
              <a:t>== </a:t>
            </a:r>
            <a:r>
              <a:rPr lang="en-IN" b="1" dirty="0">
                <a:solidFill>
                  <a:srgbClr val="1750EB"/>
                </a:solidFill>
              </a:rPr>
              <a:t>0</a:t>
            </a:r>
            <a:br>
              <a:rPr lang="en-IN" b="1" dirty="0">
                <a:solidFill>
                  <a:srgbClr val="1750EB"/>
                </a:solidFill>
              </a:rPr>
            </a:br>
            <a:r>
              <a:rPr lang="en-IN" b="1" dirty="0">
                <a:solidFill>
                  <a:srgbClr val="1750EB"/>
                </a:solidFill>
              </a:rPr>
              <a:t>    </a:t>
            </a:r>
            <a:r>
              <a:rPr lang="en-IN" b="1" dirty="0" err="1">
                <a:solidFill>
                  <a:srgbClr val="080808"/>
                </a:solidFill>
              </a:rPr>
              <a:t>multiple_of_three_days</a:t>
            </a:r>
            <a:r>
              <a:rPr lang="en-IN" b="1" dirty="0">
                <a:solidFill>
                  <a:srgbClr val="080808"/>
                </a:solidFill>
              </a:rPr>
              <a:t> = RH2M3[</a:t>
            </a:r>
            <a:r>
              <a:rPr lang="en-IN" b="1" dirty="0">
                <a:solidFill>
                  <a:srgbClr val="067D17"/>
                </a:solidFill>
              </a:rPr>
              <a:t>'DOY'</a:t>
            </a:r>
            <a:r>
              <a:rPr lang="en-IN" b="1" dirty="0">
                <a:solidFill>
                  <a:srgbClr val="080808"/>
                </a:solidFill>
              </a:rPr>
              <a:t>] % </a:t>
            </a:r>
            <a:r>
              <a:rPr lang="en-IN" b="1" dirty="0">
                <a:solidFill>
                  <a:srgbClr val="1750EB"/>
                </a:solidFill>
              </a:rPr>
              <a:t>3 </a:t>
            </a:r>
            <a:r>
              <a:rPr lang="en-IN" b="1" dirty="0">
                <a:solidFill>
                  <a:srgbClr val="080808"/>
                </a:solidFill>
              </a:rPr>
              <a:t>== </a:t>
            </a:r>
            <a:r>
              <a:rPr lang="en-IN" b="1" dirty="0">
                <a:solidFill>
                  <a:srgbClr val="1750EB"/>
                </a:solidFill>
              </a:rPr>
              <a:t>0</a:t>
            </a:r>
            <a:br>
              <a:rPr lang="en-IN" b="1" dirty="0">
                <a:solidFill>
                  <a:srgbClr val="1750EB"/>
                </a:solidFill>
              </a:rPr>
            </a:br>
            <a:r>
              <a:rPr lang="en-IN" b="1" dirty="0">
                <a:solidFill>
                  <a:srgbClr val="1750EB"/>
                </a:solidFill>
              </a:rPr>
              <a:t/>
            </a:r>
            <a:br>
              <a:rPr lang="en-IN" b="1" dirty="0">
                <a:solidFill>
                  <a:srgbClr val="1750EB"/>
                </a:solidFill>
              </a:rPr>
            </a:br>
            <a:r>
              <a:rPr lang="en-IN" b="1" dirty="0">
                <a:solidFill>
                  <a:srgbClr val="1750EB"/>
                </a:solidFill>
              </a:rPr>
              <a:t>    </a:t>
            </a:r>
            <a:r>
              <a:rPr lang="en-IN" b="1" i="1" dirty="0">
                <a:solidFill>
                  <a:srgbClr val="8C8C8C"/>
                </a:solidFill>
              </a:rPr>
              <a:t># Set figure size</a:t>
            </a:r>
            <a:br>
              <a:rPr lang="en-IN" b="1" i="1" dirty="0">
                <a:solidFill>
                  <a:srgbClr val="8C8C8C"/>
                </a:solidFill>
              </a:rPr>
            </a:br>
            <a:r>
              <a:rPr lang="en-IN" b="1" i="1" dirty="0">
                <a:solidFill>
                  <a:srgbClr val="8C8C8C"/>
                </a:solidFill>
              </a:rPr>
              <a:t>    </a:t>
            </a:r>
            <a:r>
              <a:rPr lang="en-IN" b="1" dirty="0" err="1">
                <a:solidFill>
                  <a:srgbClr val="080808"/>
                </a:solidFill>
              </a:rPr>
              <a:t>matplotlib.rcParams</a:t>
            </a:r>
            <a:r>
              <a:rPr lang="en-IN" b="1" dirty="0">
                <a:solidFill>
                  <a:srgbClr val="080808"/>
                </a:solidFill>
              </a:rPr>
              <a:t>[</a:t>
            </a:r>
            <a:r>
              <a:rPr lang="en-IN" b="1" dirty="0">
                <a:solidFill>
                  <a:srgbClr val="067D17"/>
                </a:solidFill>
              </a:rPr>
              <a:t>'</a:t>
            </a:r>
            <a:r>
              <a:rPr lang="en-IN" b="1" dirty="0" err="1">
                <a:solidFill>
                  <a:srgbClr val="067D17"/>
                </a:solidFill>
              </a:rPr>
              <a:t>figure.figsize</a:t>
            </a:r>
            <a:r>
              <a:rPr lang="en-IN" b="1" dirty="0">
                <a:solidFill>
                  <a:srgbClr val="067D17"/>
                </a:solidFill>
              </a:rPr>
              <a:t>'</a:t>
            </a:r>
            <a:r>
              <a:rPr lang="en-IN" b="1" dirty="0">
                <a:solidFill>
                  <a:srgbClr val="080808"/>
                </a:solidFill>
              </a:rPr>
              <a:t>] = (</a:t>
            </a:r>
            <a:r>
              <a:rPr lang="en-IN" b="1" dirty="0">
                <a:solidFill>
                  <a:srgbClr val="1750EB"/>
                </a:solidFill>
              </a:rPr>
              <a:t>15</a:t>
            </a:r>
            <a:r>
              <a:rPr lang="en-IN" b="1" dirty="0">
                <a:solidFill>
                  <a:srgbClr val="080808"/>
                </a:solidFill>
              </a:rPr>
              <a:t>, </a:t>
            </a:r>
            <a:r>
              <a:rPr lang="en-IN" b="1" dirty="0">
                <a:solidFill>
                  <a:srgbClr val="1750EB"/>
                </a:solidFill>
              </a:rPr>
              <a:t>10</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dirty="0">
                <a:solidFill>
                  <a:srgbClr val="080808"/>
                </a:solidFill>
              </a:rPr>
              <a:t>    </a:t>
            </a:r>
            <a:r>
              <a:rPr lang="en-IN" b="1" i="1" dirty="0">
                <a:solidFill>
                  <a:srgbClr val="8C8C8C"/>
                </a:solidFill>
              </a:rPr>
              <a:t># Plot scatter plot for even days</a:t>
            </a:r>
            <a:br>
              <a:rPr lang="en-IN" b="1" i="1" dirty="0">
                <a:solidFill>
                  <a:srgbClr val="8C8C8C"/>
                </a:solidFill>
              </a:rPr>
            </a:br>
            <a:r>
              <a:rPr lang="en-IN" b="1" i="1" dirty="0">
                <a:solidFill>
                  <a:srgbClr val="8C8C8C"/>
                </a:solidFill>
              </a:rPr>
              <a:t>    </a:t>
            </a:r>
            <a:r>
              <a:rPr lang="en-IN" b="1" dirty="0" err="1">
                <a:solidFill>
                  <a:srgbClr val="080808"/>
                </a:solidFill>
              </a:rPr>
              <a:t>plt.scatter</a:t>
            </a:r>
            <a:r>
              <a:rPr lang="en-IN" b="1" dirty="0">
                <a:solidFill>
                  <a:srgbClr val="080808"/>
                </a:solidFill>
              </a:rPr>
              <a:t>(RH2M2.DOY[</a:t>
            </a:r>
            <a:r>
              <a:rPr lang="en-IN" b="1" dirty="0" err="1">
                <a:solidFill>
                  <a:srgbClr val="080808"/>
                </a:solidFill>
              </a:rPr>
              <a:t>even_days</a:t>
            </a:r>
            <a:r>
              <a:rPr lang="en-IN" b="1" dirty="0">
                <a:solidFill>
                  <a:srgbClr val="080808"/>
                </a:solidFill>
              </a:rPr>
              <a:t>], RH2M2.T2M[</a:t>
            </a:r>
            <a:r>
              <a:rPr lang="en-IN" b="1" dirty="0" err="1">
                <a:solidFill>
                  <a:srgbClr val="080808"/>
                </a:solidFill>
              </a:rPr>
              <a:t>even_days</a:t>
            </a:r>
            <a:r>
              <a:rPr lang="en-IN" b="1" dirty="0">
                <a:solidFill>
                  <a:srgbClr val="080808"/>
                </a:solidFill>
              </a:rPr>
              <a:t>], </a:t>
            </a:r>
            <a:r>
              <a:rPr lang="en-IN" b="1" dirty="0" err="1">
                <a:solidFill>
                  <a:srgbClr val="080808"/>
                </a:solidFill>
              </a:rPr>
              <a:t>color</a:t>
            </a:r>
            <a:r>
              <a:rPr lang="en-IN" b="1" dirty="0">
                <a:solidFill>
                  <a:srgbClr val="080808"/>
                </a:solidFill>
              </a:rPr>
              <a:t>=</a:t>
            </a:r>
            <a:r>
              <a:rPr lang="en-IN" b="1" dirty="0">
                <a:solidFill>
                  <a:srgbClr val="067D17"/>
                </a:solidFill>
              </a:rPr>
              <a:t>'blue'</a:t>
            </a:r>
            <a:r>
              <a:rPr lang="en-IN" b="1" dirty="0">
                <a:solidFill>
                  <a:srgbClr val="080808"/>
                </a:solidFill>
              </a:rPr>
              <a:t>, label=</a:t>
            </a:r>
            <a:r>
              <a:rPr lang="en-IN" b="1" dirty="0">
                <a:solidFill>
                  <a:srgbClr val="067D17"/>
                </a:solidFill>
              </a:rPr>
              <a:t>'Even Days'</a:t>
            </a:r>
            <a:r>
              <a:rPr lang="en-IN" b="1" dirty="0">
                <a:solidFill>
                  <a:srgbClr val="080808"/>
                </a:solidFill>
              </a:rPr>
              <a:t>, s=</a:t>
            </a:r>
            <a:r>
              <a:rPr lang="en-IN" b="1" dirty="0">
                <a:solidFill>
                  <a:srgbClr val="1750EB"/>
                </a:solidFill>
              </a:rPr>
              <a:t>50</a:t>
            </a:r>
            <a:r>
              <a:rPr lang="en-IN" b="1" dirty="0" smtClean="0">
                <a:solidFill>
                  <a:srgbClr val="080808"/>
                </a:solidFill>
              </a:rPr>
              <a:t>)</a:t>
            </a:r>
            <a:br>
              <a:rPr lang="en-IN" b="1" dirty="0" smtClean="0">
                <a:solidFill>
                  <a:srgbClr val="080808"/>
                </a:solidFill>
              </a:rPr>
            </a:br>
            <a:r>
              <a:rPr lang="en-IN" b="1" dirty="0" smtClean="0">
                <a:solidFill>
                  <a:srgbClr val="080808"/>
                </a:solidFill>
              </a:rPr>
              <a:t/>
            </a:r>
            <a:br>
              <a:rPr lang="en-IN" b="1" dirty="0" smtClean="0">
                <a:solidFill>
                  <a:srgbClr val="080808"/>
                </a:solidFill>
              </a:rPr>
            </a:br>
            <a:r>
              <a:rPr lang="en-IN" b="1" dirty="0" smtClean="0">
                <a:solidFill>
                  <a:srgbClr val="080808"/>
                </a:solidFill>
              </a:rPr>
              <a:t>    </a:t>
            </a:r>
            <a:r>
              <a:rPr lang="en-IN" b="1" i="1" dirty="0">
                <a:solidFill>
                  <a:srgbClr val="8C8C8C"/>
                </a:solidFill>
              </a:rPr>
              <a:t># Plot scatter plot for days that are multiples of 3</a:t>
            </a:r>
            <a:br>
              <a:rPr lang="en-IN" b="1" i="1" dirty="0">
                <a:solidFill>
                  <a:srgbClr val="8C8C8C"/>
                </a:solidFill>
              </a:rPr>
            </a:br>
            <a:r>
              <a:rPr lang="en-IN" b="1" i="1" dirty="0">
                <a:solidFill>
                  <a:srgbClr val="8C8C8C"/>
                </a:solidFill>
              </a:rPr>
              <a:t>    </a:t>
            </a:r>
            <a:r>
              <a:rPr lang="en-IN" b="1" dirty="0" err="1">
                <a:solidFill>
                  <a:srgbClr val="080808"/>
                </a:solidFill>
              </a:rPr>
              <a:t>plt.scatter</a:t>
            </a:r>
            <a:r>
              <a:rPr lang="en-IN" b="1" dirty="0">
                <a:solidFill>
                  <a:srgbClr val="080808"/>
                </a:solidFill>
              </a:rPr>
              <a:t>(RH2M3.DOY[</a:t>
            </a:r>
            <a:r>
              <a:rPr lang="en-IN" b="1" dirty="0" err="1">
                <a:solidFill>
                  <a:srgbClr val="080808"/>
                </a:solidFill>
              </a:rPr>
              <a:t>multiple_of_three_days</a:t>
            </a:r>
            <a:r>
              <a:rPr lang="en-IN" b="1" dirty="0">
                <a:solidFill>
                  <a:srgbClr val="080808"/>
                </a:solidFill>
              </a:rPr>
              <a:t>], RH2M3.T2M[</a:t>
            </a:r>
            <a:r>
              <a:rPr lang="en-IN" b="1" dirty="0" err="1">
                <a:solidFill>
                  <a:srgbClr val="080808"/>
                </a:solidFill>
              </a:rPr>
              <a:t>multiple_of_three_days</a:t>
            </a:r>
            <a:r>
              <a:rPr lang="en-IN" b="1" dirty="0">
                <a:solidFill>
                  <a:srgbClr val="080808"/>
                </a:solidFill>
              </a:rPr>
              <a:t>], marker=</a:t>
            </a:r>
            <a:r>
              <a:rPr lang="en-IN" b="1" dirty="0">
                <a:solidFill>
                  <a:srgbClr val="067D17"/>
                </a:solidFill>
              </a:rPr>
              <a:t>'+'</a:t>
            </a:r>
            <a:r>
              <a:rPr lang="en-IN" b="1" dirty="0">
                <a:solidFill>
                  <a:srgbClr val="080808"/>
                </a:solidFill>
              </a:rPr>
              <a:t>, </a:t>
            </a:r>
            <a:r>
              <a:rPr lang="en-IN" b="1" dirty="0" err="1">
                <a:solidFill>
                  <a:srgbClr val="080808"/>
                </a:solidFill>
              </a:rPr>
              <a:t>color</a:t>
            </a:r>
            <a:r>
              <a:rPr lang="en-IN" b="1" dirty="0">
                <a:solidFill>
                  <a:srgbClr val="080808"/>
                </a:solidFill>
              </a:rPr>
              <a:t>=</a:t>
            </a:r>
            <a:r>
              <a:rPr lang="en-IN" b="1" dirty="0">
                <a:solidFill>
                  <a:srgbClr val="067D17"/>
                </a:solidFill>
              </a:rPr>
              <a:t>'green'</a:t>
            </a:r>
            <a:r>
              <a:rPr lang="en-IN" b="1" dirty="0">
                <a:solidFill>
                  <a:srgbClr val="080808"/>
                </a:solidFill>
              </a:rPr>
              <a:t>, label=</a:t>
            </a:r>
            <a:r>
              <a:rPr lang="en-IN" b="1" dirty="0">
                <a:solidFill>
                  <a:srgbClr val="067D17"/>
                </a:solidFill>
              </a:rPr>
              <a:t>'Multiple of Three Days'</a:t>
            </a:r>
            <a:r>
              <a:rPr lang="en-IN" b="1" dirty="0">
                <a:solidFill>
                  <a:srgbClr val="080808"/>
                </a:solidFill>
              </a:rPr>
              <a:t>, s=</a:t>
            </a:r>
            <a:r>
              <a:rPr lang="en-IN" b="1" dirty="0">
                <a:solidFill>
                  <a:srgbClr val="1750EB"/>
                </a:solidFill>
              </a:rPr>
              <a:t>50</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dirty="0">
                <a:solidFill>
                  <a:srgbClr val="080808"/>
                </a:solidFill>
              </a:rPr>
              <a:t>    </a:t>
            </a:r>
            <a:r>
              <a:rPr lang="en-IN" b="1" dirty="0" err="1">
                <a:solidFill>
                  <a:srgbClr val="080808"/>
                </a:solidFill>
              </a:rPr>
              <a:t>plt.xlabel</a:t>
            </a:r>
            <a:r>
              <a:rPr lang="en-IN" b="1" dirty="0">
                <a:solidFill>
                  <a:srgbClr val="080808"/>
                </a:solidFill>
              </a:rPr>
              <a:t>(</a:t>
            </a:r>
            <a:r>
              <a:rPr lang="en-IN" b="1" dirty="0">
                <a:solidFill>
                  <a:srgbClr val="067D17"/>
                </a:solidFill>
              </a:rPr>
              <a:t>'Day of Year (DOY)'</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plt.ylabel</a:t>
            </a:r>
            <a:r>
              <a:rPr lang="en-IN" b="1" dirty="0">
                <a:solidFill>
                  <a:srgbClr val="080808"/>
                </a:solidFill>
              </a:rPr>
              <a:t>(</a:t>
            </a:r>
            <a:r>
              <a:rPr lang="en-IN" b="1" dirty="0">
                <a:solidFill>
                  <a:srgbClr val="067D17"/>
                </a:solidFill>
              </a:rPr>
              <a:t>'RH2M'</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plt.title</a:t>
            </a:r>
            <a:r>
              <a:rPr lang="en-IN" b="1" dirty="0">
                <a:solidFill>
                  <a:srgbClr val="080808"/>
                </a:solidFill>
              </a:rPr>
              <a:t>(</a:t>
            </a:r>
            <a:r>
              <a:rPr lang="en-IN" b="1" dirty="0" err="1">
                <a:solidFill>
                  <a:srgbClr val="067D17"/>
                </a:solidFill>
              </a:rPr>
              <a:t>f'Scatter</a:t>
            </a:r>
            <a:r>
              <a:rPr lang="en-IN" b="1" dirty="0">
                <a:solidFill>
                  <a:srgbClr val="067D17"/>
                </a:solidFill>
              </a:rPr>
              <a:t> Plot of RH2M </a:t>
            </a:r>
            <a:r>
              <a:rPr lang="en-IN" b="1" dirty="0" err="1">
                <a:solidFill>
                  <a:srgbClr val="067D17"/>
                </a:solidFill>
              </a:rPr>
              <a:t>vs</a:t>
            </a:r>
            <a:r>
              <a:rPr lang="en-IN" b="1" dirty="0">
                <a:solidFill>
                  <a:srgbClr val="067D17"/>
                </a:solidFill>
              </a:rPr>
              <a:t> DOY for Year </a:t>
            </a:r>
            <a:r>
              <a:rPr lang="en-IN" b="1" dirty="0">
                <a:solidFill>
                  <a:srgbClr val="0037A6"/>
                </a:solidFill>
              </a:rPr>
              <a:t>{</a:t>
            </a:r>
            <a:r>
              <a:rPr lang="en-IN" b="1" dirty="0">
                <a:solidFill>
                  <a:srgbClr val="080808"/>
                </a:solidFill>
              </a:rPr>
              <a:t>YEAR</a:t>
            </a:r>
            <a:r>
              <a:rPr lang="en-IN" b="1" dirty="0">
                <a:solidFill>
                  <a:srgbClr val="0037A6"/>
                </a:solidFill>
              </a:rPr>
              <a:t>}</a:t>
            </a:r>
            <a:r>
              <a:rPr lang="en-IN" b="1" dirty="0">
                <a:solidFill>
                  <a:srgbClr val="067D17"/>
                </a:solidFill>
              </a:rPr>
              <a:t>'</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plt.legend</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plt.grid</a:t>
            </a:r>
            <a:r>
              <a:rPr lang="en-IN" b="1" dirty="0">
                <a:solidFill>
                  <a:srgbClr val="080808"/>
                </a:solidFill>
              </a:rPr>
              <a:t>(</a:t>
            </a:r>
            <a:r>
              <a:rPr lang="en-IN" b="1" dirty="0">
                <a:solidFill>
                  <a:srgbClr val="0033B3"/>
                </a:solidFill>
              </a:rPr>
              <a:t>True</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plt.show</a:t>
            </a:r>
            <a:r>
              <a:rPr lang="en-IN" b="1" dirty="0">
                <a:solidFill>
                  <a:srgbClr val="080808"/>
                </a:solidFill>
              </a:rPr>
              <a:t>()</a:t>
            </a:r>
            <a:br>
              <a:rPr lang="en-IN" b="1" dirty="0">
                <a:solidFill>
                  <a:srgbClr val="080808"/>
                </a:solidFill>
              </a:rPr>
            </a:br>
            <a:endParaRPr lang="en-IN" b="1" dirty="0">
              <a:solidFill>
                <a:srgbClr val="080808"/>
              </a:solidFill>
            </a:endParaRPr>
          </a:p>
          <a:p>
            <a:endParaRPr lang="en-IN" dirty="0"/>
          </a:p>
        </p:txBody>
      </p:sp>
    </p:spTree>
    <p:extLst>
      <p:ext uri="{BB962C8B-B14F-4D97-AF65-F5344CB8AC3E}">
        <p14:creationId xmlns:p14="http://schemas.microsoft.com/office/powerpoint/2010/main" xmlns="" val="24857124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72143" y="185057"/>
            <a:ext cx="11713028" cy="6477000"/>
          </a:xfrm>
          <a:solidFill>
            <a:schemeClr val="accent2">
              <a:lumMod val="20000"/>
              <a:lumOff val="80000"/>
            </a:schemeClr>
          </a:solidFill>
          <a:ln>
            <a:solidFill>
              <a:schemeClr val="tx1"/>
            </a:solidFill>
          </a:ln>
        </p:spPr>
        <p:txBody>
          <a:bodyPr>
            <a:normAutofit/>
          </a:bodyPr>
          <a:lstStyle/>
          <a:p>
            <a:r>
              <a:rPr lang="en-IN" i="1" dirty="0">
                <a:solidFill>
                  <a:srgbClr val="8C8C8C"/>
                </a:solidFill>
              </a:rPr>
              <a:t># </a:t>
            </a:r>
            <a:r>
              <a:rPr lang="en-IN" i="1" dirty="0" smtClean="0">
                <a:solidFill>
                  <a:srgbClr val="8C8C8C"/>
                </a:solidFill>
              </a:rPr>
              <a:t>In[4]:</a:t>
            </a:r>
            <a:r>
              <a:rPr lang="en-IN" i="1" dirty="0">
                <a:solidFill>
                  <a:srgbClr val="8C8C8C"/>
                </a:solidFill>
              </a:rPr>
              <a:t/>
            </a:r>
            <a:br>
              <a:rPr lang="en-IN" i="1" dirty="0">
                <a:solidFill>
                  <a:srgbClr val="8C8C8C"/>
                </a:solidFill>
              </a:rPr>
            </a:br>
            <a:r>
              <a:rPr lang="en-IN" i="1" dirty="0">
                <a:solidFill>
                  <a:srgbClr val="8C8C8C"/>
                </a:solidFill>
              </a:rPr>
              <a:t/>
            </a:r>
            <a:br>
              <a:rPr lang="en-IN" i="1" dirty="0">
                <a:solidFill>
                  <a:srgbClr val="8C8C8C"/>
                </a:solidFill>
              </a:rPr>
            </a:br>
            <a:r>
              <a:rPr lang="en-IN" i="1" dirty="0">
                <a:solidFill>
                  <a:srgbClr val="8C8C8C"/>
                </a:solidFill>
              </a:rPr>
              <a:t/>
            </a:r>
            <a:br>
              <a:rPr lang="en-IN" i="1" dirty="0">
                <a:solidFill>
                  <a:srgbClr val="8C8C8C"/>
                </a:solidFill>
              </a:rPr>
            </a:br>
            <a:r>
              <a:rPr lang="en-IN" dirty="0" err="1">
                <a:solidFill>
                  <a:srgbClr val="080808"/>
                </a:solidFill>
              </a:rPr>
              <a:t>plot_scatter_chart</a:t>
            </a:r>
            <a:r>
              <a:rPr lang="en-IN" dirty="0">
                <a:solidFill>
                  <a:srgbClr val="080808"/>
                </a:solidFill>
              </a:rPr>
              <a:t>(</a:t>
            </a:r>
            <a:r>
              <a:rPr lang="en-IN" dirty="0" err="1">
                <a:solidFill>
                  <a:srgbClr val="080808"/>
                </a:solidFill>
              </a:rPr>
              <a:t>df</a:t>
            </a:r>
            <a:r>
              <a:rPr lang="en-IN" dirty="0">
                <a:solidFill>
                  <a:srgbClr val="080808"/>
                </a:solidFill>
              </a:rPr>
              <a:t>, </a:t>
            </a:r>
            <a:r>
              <a:rPr lang="en-IN" dirty="0">
                <a:solidFill>
                  <a:srgbClr val="1750EB"/>
                </a:solidFill>
              </a:rPr>
              <a:t>2015</a:t>
            </a:r>
            <a:r>
              <a:rPr lang="en-IN" dirty="0">
                <a:solidFill>
                  <a:srgbClr val="080808"/>
                </a:solidFill>
              </a:rPr>
              <a:t>, </a:t>
            </a:r>
            <a:r>
              <a:rPr lang="en-IN" dirty="0">
                <a:solidFill>
                  <a:srgbClr val="067D17"/>
                </a:solidFill>
              </a:rPr>
              <a:t>'RH2M'</a:t>
            </a:r>
            <a:r>
              <a:rPr lang="en-IN" dirty="0">
                <a:solidFill>
                  <a:srgbClr val="080808"/>
                </a:solidFill>
              </a:rPr>
              <a:t>) </a:t>
            </a:r>
            <a:br>
              <a:rPr lang="en-IN" dirty="0">
                <a:solidFill>
                  <a:srgbClr val="080808"/>
                </a:solidFill>
              </a:rPr>
            </a:br>
            <a:r>
              <a:rPr lang="en-IN" dirty="0">
                <a:solidFill>
                  <a:srgbClr val="080808"/>
                </a:solidFill>
              </a:rPr>
              <a:t/>
            </a:r>
            <a:br>
              <a:rPr lang="en-IN" dirty="0">
                <a:solidFill>
                  <a:srgbClr val="080808"/>
                </a:solidFill>
              </a:rPr>
            </a:br>
            <a:r>
              <a:rPr lang="en-IN" dirty="0">
                <a:solidFill>
                  <a:srgbClr val="080808"/>
                </a:solidFill>
              </a:rPr>
              <a:t/>
            </a:r>
            <a:br>
              <a:rPr lang="en-IN" dirty="0">
                <a:solidFill>
                  <a:srgbClr val="080808"/>
                </a:solidFill>
              </a:rPr>
            </a:br>
            <a:r>
              <a:rPr lang="en-IN" i="1" dirty="0">
                <a:solidFill>
                  <a:srgbClr val="8C8C8C"/>
                </a:solidFill>
              </a:rPr>
              <a:t># </a:t>
            </a:r>
            <a:r>
              <a:rPr lang="en-IN" i="1" dirty="0" smtClean="0">
                <a:solidFill>
                  <a:srgbClr val="8C8C8C"/>
                </a:solidFill>
              </a:rPr>
              <a:t>In[5]:</a:t>
            </a:r>
            <a:r>
              <a:rPr lang="en-IN" i="1" dirty="0">
                <a:solidFill>
                  <a:srgbClr val="8C8C8C"/>
                </a:solidFill>
              </a:rPr>
              <a:t/>
            </a:r>
            <a:br>
              <a:rPr lang="en-IN" i="1" dirty="0">
                <a:solidFill>
                  <a:srgbClr val="8C8C8C"/>
                </a:solidFill>
              </a:rPr>
            </a:br>
            <a:r>
              <a:rPr lang="en-IN" i="1" dirty="0">
                <a:solidFill>
                  <a:srgbClr val="8C8C8C"/>
                </a:solidFill>
              </a:rPr>
              <a:t/>
            </a:r>
            <a:br>
              <a:rPr lang="en-IN" i="1" dirty="0">
                <a:solidFill>
                  <a:srgbClr val="8C8C8C"/>
                </a:solidFill>
              </a:rPr>
            </a:br>
            <a:r>
              <a:rPr lang="en-IN" i="1" dirty="0">
                <a:solidFill>
                  <a:srgbClr val="8C8C8C"/>
                </a:solidFill>
              </a:rPr>
              <a:t/>
            </a:r>
            <a:br>
              <a:rPr lang="en-IN" i="1" dirty="0">
                <a:solidFill>
                  <a:srgbClr val="8C8C8C"/>
                </a:solidFill>
              </a:rPr>
            </a:br>
            <a:r>
              <a:rPr lang="en-IN" dirty="0" err="1">
                <a:solidFill>
                  <a:srgbClr val="080808"/>
                </a:solidFill>
              </a:rPr>
              <a:t>reg</a:t>
            </a:r>
            <a:r>
              <a:rPr lang="en-IN" dirty="0">
                <a:solidFill>
                  <a:srgbClr val="080808"/>
                </a:solidFill>
              </a:rPr>
              <a:t> = </a:t>
            </a:r>
            <a:r>
              <a:rPr lang="en-IN" dirty="0" err="1">
                <a:solidFill>
                  <a:srgbClr val="080808"/>
                </a:solidFill>
              </a:rPr>
              <a:t>linear_model.LinearRegression</a:t>
            </a:r>
            <a:r>
              <a:rPr lang="en-IN" dirty="0">
                <a:solidFill>
                  <a:srgbClr val="080808"/>
                </a:solidFill>
              </a:rPr>
              <a:t>()</a:t>
            </a:r>
            <a:br>
              <a:rPr lang="en-IN" dirty="0">
                <a:solidFill>
                  <a:srgbClr val="080808"/>
                </a:solidFill>
              </a:rPr>
            </a:br>
            <a:r>
              <a:rPr lang="en-IN" dirty="0" err="1">
                <a:solidFill>
                  <a:srgbClr val="080808"/>
                </a:solidFill>
              </a:rPr>
              <a:t>reg.fit</a:t>
            </a:r>
            <a:r>
              <a:rPr lang="en-IN" dirty="0">
                <a:solidFill>
                  <a:srgbClr val="080808"/>
                </a:solidFill>
              </a:rPr>
              <a:t>(</a:t>
            </a:r>
            <a:r>
              <a:rPr lang="en-IN" dirty="0" err="1">
                <a:solidFill>
                  <a:srgbClr val="080808"/>
                </a:solidFill>
              </a:rPr>
              <a:t>df</a:t>
            </a:r>
            <a:r>
              <a:rPr lang="en-IN" dirty="0">
                <a:solidFill>
                  <a:srgbClr val="080808"/>
                </a:solidFill>
              </a:rPr>
              <a:t>[[</a:t>
            </a:r>
            <a:r>
              <a:rPr lang="en-IN" dirty="0">
                <a:solidFill>
                  <a:srgbClr val="067D17"/>
                </a:solidFill>
              </a:rPr>
              <a:t>'YEAR'</a:t>
            </a:r>
            <a:r>
              <a:rPr lang="en-IN" dirty="0">
                <a:solidFill>
                  <a:srgbClr val="080808"/>
                </a:solidFill>
              </a:rPr>
              <a:t>,</a:t>
            </a:r>
            <a:r>
              <a:rPr lang="en-IN" dirty="0">
                <a:solidFill>
                  <a:srgbClr val="067D17"/>
                </a:solidFill>
              </a:rPr>
              <a:t>'DOY'</a:t>
            </a:r>
            <a:r>
              <a:rPr lang="en-IN" dirty="0">
                <a:solidFill>
                  <a:srgbClr val="080808"/>
                </a:solidFill>
              </a:rPr>
              <a:t>,</a:t>
            </a:r>
            <a:r>
              <a:rPr lang="en-IN" dirty="0">
                <a:solidFill>
                  <a:srgbClr val="067D17"/>
                </a:solidFill>
              </a:rPr>
              <a:t>'RH2M'</a:t>
            </a:r>
            <a:r>
              <a:rPr lang="en-IN" dirty="0">
                <a:solidFill>
                  <a:srgbClr val="080808"/>
                </a:solidFill>
              </a:rPr>
              <a:t>]], df.T2M)</a:t>
            </a:r>
            <a:br>
              <a:rPr lang="en-IN" dirty="0">
                <a:solidFill>
                  <a:srgbClr val="080808"/>
                </a:solidFill>
              </a:rPr>
            </a:br>
            <a:r>
              <a:rPr lang="en-IN" dirty="0">
                <a:solidFill>
                  <a:srgbClr val="080808"/>
                </a:solidFill>
              </a:rPr>
              <a:t/>
            </a:r>
            <a:br>
              <a:rPr lang="en-IN" dirty="0">
                <a:solidFill>
                  <a:srgbClr val="080808"/>
                </a:solidFill>
              </a:rPr>
            </a:br>
            <a:r>
              <a:rPr lang="en-IN" i="1" dirty="0" smtClean="0">
                <a:solidFill>
                  <a:srgbClr val="8C8C8C"/>
                </a:solidFill>
              </a:rPr>
              <a:t># In[6]:</a:t>
            </a:r>
            <a:r>
              <a:rPr lang="en-IN" i="1" dirty="0">
                <a:solidFill>
                  <a:srgbClr val="8C8C8C"/>
                </a:solidFill>
              </a:rPr>
              <a:t/>
            </a:r>
            <a:br>
              <a:rPr lang="en-IN" i="1" dirty="0">
                <a:solidFill>
                  <a:srgbClr val="8C8C8C"/>
                </a:solidFill>
              </a:rPr>
            </a:br>
            <a:r>
              <a:rPr lang="en-IN" dirty="0" err="1" smtClean="0">
                <a:solidFill>
                  <a:srgbClr val="080808"/>
                </a:solidFill>
              </a:rPr>
              <a:t>reg.coef</a:t>
            </a:r>
            <a:r>
              <a:rPr lang="en-IN" dirty="0">
                <a:solidFill>
                  <a:srgbClr val="080808"/>
                </a:solidFill>
              </a:rPr>
              <a:t>_</a:t>
            </a:r>
          </a:p>
          <a:p>
            <a:endParaRPr lang="en-IN" dirty="0"/>
          </a:p>
        </p:txBody>
      </p:sp>
    </p:spTree>
    <p:extLst>
      <p:ext uri="{BB962C8B-B14F-4D97-AF65-F5344CB8AC3E}">
        <p14:creationId xmlns:p14="http://schemas.microsoft.com/office/powerpoint/2010/main" xmlns="" val="29120092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59229" y="266007"/>
            <a:ext cx="11527971" cy="6330736"/>
          </a:xfrm>
          <a:solidFill>
            <a:schemeClr val="accent2">
              <a:lumMod val="20000"/>
              <a:lumOff val="80000"/>
            </a:schemeClr>
          </a:solidFill>
          <a:ln>
            <a:solidFill>
              <a:schemeClr val="tx1"/>
            </a:solidFill>
          </a:ln>
        </p:spPr>
        <p:txBody>
          <a:bodyPr>
            <a:normAutofit fontScale="47500" lnSpcReduction="20000"/>
          </a:bodyPr>
          <a:lstStyle/>
          <a:p>
            <a:pPr>
              <a:lnSpc>
                <a:spcPct val="120000"/>
              </a:lnSpc>
            </a:pPr>
            <a:r>
              <a:rPr lang="en-IN" b="1" i="1" dirty="0">
                <a:solidFill>
                  <a:srgbClr val="8C8C8C"/>
                </a:solidFill>
              </a:rPr>
              <a:t># </a:t>
            </a:r>
            <a:r>
              <a:rPr lang="en-IN" b="1" i="1" dirty="0" smtClean="0">
                <a:solidFill>
                  <a:srgbClr val="8C8C8C"/>
                </a:solidFill>
              </a:rPr>
              <a:t>In[7]:</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Outlier removal using Z-score[using Standard deviation techniques to sort out the data which has variation from  mean/median]</a:t>
            </a:r>
            <a:br>
              <a:rPr lang="en-IN" b="1" i="1" dirty="0">
                <a:solidFill>
                  <a:srgbClr val="8C8C8C"/>
                </a:solidFill>
              </a:rPr>
            </a:br>
            <a:r>
              <a:rPr lang="en-IN" b="1" dirty="0" err="1">
                <a:solidFill>
                  <a:srgbClr val="080808"/>
                </a:solidFill>
              </a:rPr>
              <a:t>df_no_outliers</a:t>
            </a:r>
            <a:r>
              <a:rPr lang="en-IN" b="1" dirty="0">
                <a:solidFill>
                  <a:srgbClr val="080808"/>
                </a:solidFill>
              </a:rPr>
              <a:t> = </a:t>
            </a:r>
            <a:r>
              <a:rPr lang="en-IN" b="1" dirty="0" err="1">
                <a:solidFill>
                  <a:srgbClr val="080808"/>
                </a:solidFill>
              </a:rPr>
              <a:t>df</a:t>
            </a:r>
            <a:r>
              <a:rPr lang="en-IN" b="1" dirty="0">
                <a:solidFill>
                  <a:srgbClr val="080808"/>
                </a:solidFill>
              </a:rPr>
              <a:t>[(</a:t>
            </a:r>
            <a:r>
              <a:rPr lang="en-IN" b="1" dirty="0" err="1">
                <a:solidFill>
                  <a:srgbClr val="080808"/>
                </a:solidFill>
              </a:rPr>
              <a:t>np.abs</a:t>
            </a:r>
            <a:r>
              <a:rPr lang="en-IN" b="1" dirty="0">
                <a:solidFill>
                  <a:srgbClr val="080808"/>
                </a:solidFill>
              </a:rPr>
              <a:t>(</a:t>
            </a:r>
            <a:r>
              <a:rPr lang="en-IN" b="1" dirty="0" err="1">
                <a:solidFill>
                  <a:srgbClr val="080808"/>
                </a:solidFill>
              </a:rPr>
              <a:t>stats.zscore</a:t>
            </a:r>
            <a:r>
              <a:rPr lang="en-IN" b="1" dirty="0">
                <a:solidFill>
                  <a:srgbClr val="080808"/>
                </a:solidFill>
              </a:rPr>
              <a:t>(</a:t>
            </a:r>
            <a:r>
              <a:rPr lang="en-IN" b="1" dirty="0" err="1">
                <a:solidFill>
                  <a:srgbClr val="080808"/>
                </a:solidFill>
              </a:rPr>
              <a:t>df</a:t>
            </a:r>
            <a:r>
              <a:rPr lang="en-IN" b="1" dirty="0">
                <a:solidFill>
                  <a:srgbClr val="080808"/>
                </a:solidFill>
              </a:rPr>
              <a:t>[[</a:t>
            </a:r>
            <a:r>
              <a:rPr lang="en-IN" b="1" dirty="0">
                <a:solidFill>
                  <a:srgbClr val="067D17"/>
                </a:solidFill>
              </a:rPr>
              <a:t>'YEAR'</a:t>
            </a:r>
            <a:r>
              <a:rPr lang="en-IN" b="1" dirty="0">
                <a:solidFill>
                  <a:srgbClr val="080808"/>
                </a:solidFill>
              </a:rPr>
              <a:t>, </a:t>
            </a:r>
            <a:r>
              <a:rPr lang="en-IN" b="1" dirty="0">
                <a:solidFill>
                  <a:srgbClr val="067D17"/>
                </a:solidFill>
              </a:rPr>
              <a:t>'DOY'</a:t>
            </a:r>
            <a:r>
              <a:rPr lang="en-IN" b="1" dirty="0">
                <a:solidFill>
                  <a:srgbClr val="080808"/>
                </a:solidFill>
              </a:rPr>
              <a:t>, </a:t>
            </a:r>
            <a:r>
              <a:rPr lang="en-IN" b="1" dirty="0">
                <a:solidFill>
                  <a:srgbClr val="067D17"/>
                </a:solidFill>
              </a:rPr>
              <a:t>'RH2M'</a:t>
            </a:r>
            <a:r>
              <a:rPr lang="en-IN" b="1" dirty="0">
                <a:solidFill>
                  <a:srgbClr val="080808"/>
                </a:solidFill>
              </a:rPr>
              <a:t>, </a:t>
            </a:r>
            <a:r>
              <a:rPr lang="en-IN" b="1" dirty="0">
                <a:solidFill>
                  <a:srgbClr val="067D17"/>
                </a:solidFill>
              </a:rPr>
              <a:t>'T2M'</a:t>
            </a:r>
            <a:r>
              <a:rPr lang="en-IN" b="1" dirty="0">
                <a:solidFill>
                  <a:srgbClr val="080808"/>
                </a:solidFill>
              </a:rPr>
              <a:t>]])) &lt; </a:t>
            </a:r>
            <a:r>
              <a:rPr lang="en-IN" b="1" dirty="0">
                <a:solidFill>
                  <a:srgbClr val="1750EB"/>
                </a:solidFill>
              </a:rPr>
              <a:t>3</a:t>
            </a:r>
            <a:r>
              <a:rPr lang="en-IN" b="1" dirty="0">
                <a:solidFill>
                  <a:srgbClr val="080808"/>
                </a:solidFill>
              </a:rPr>
              <a:t>).all(axis=</a:t>
            </a:r>
            <a:r>
              <a:rPr lang="en-IN" b="1" dirty="0">
                <a:solidFill>
                  <a:srgbClr val="1750EB"/>
                </a:solidFill>
              </a:rPr>
              <a:t>1</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Defining the independent variables (X) and the dependent variable (y)</a:t>
            </a:r>
            <a:br>
              <a:rPr lang="en-IN" b="1" i="1" dirty="0">
                <a:solidFill>
                  <a:srgbClr val="8C8C8C"/>
                </a:solidFill>
              </a:rPr>
            </a:br>
            <a:r>
              <a:rPr lang="en-IN" b="1" dirty="0">
                <a:solidFill>
                  <a:srgbClr val="080808"/>
                </a:solidFill>
              </a:rPr>
              <a:t>X = </a:t>
            </a:r>
            <a:r>
              <a:rPr lang="en-IN" b="1" dirty="0" err="1">
                <a:solidFill>
                  <a:srgbClr val="080808"/>
                </a:solidFill>
              </a:rPr>
              <a:t>df_no_outliers</a:t>
            </a:r>
            <a:r>
              <a:rPr lang="en-IN" b="1" dirty="0">
                <a:solidFill>
                  <a:srgbClr val="080808"/>
                </a:solidFill>
              </a:rPr>
              <a:t>[[</a:t>
            </a:r>
            <a:r>
              <a:rPr lang="en-IN" b="1" dirty="0">
                <a:solidFill>
                  <a:srgbClr val="067D17"/>
                </a:solidFill>
              </a:rPr>
              <a:t>'YEAR'</a:t>
            </a:r>
            <a:r>
              <a:rPr lang="en-IN" b="1" dirty="0">
                <a:solidFill>
                  <a:srgbClr val="080808"/>
                </a:solidFill>
              </a:rPr>
              <a:t>, </a:t>
            </a:r>
            <a:r>
              <a:rPr lang="en-IN" b="1" dirty="0">
                <a:solidFill>
                  <a:srgbClr val="067D17"/>
                </a:solidFill>
              </a:rPr>
              <a:t>'DOY'</a:t>
            </a:r>
            <a:r>
              <a:rPr lang="en-IN" b="1" dirty="0">
                <a:solidFill>
                  <a:srgbClr val="080808"/>
                </a:solidFill>
              </a:rPr>
              <a:t>, </a:t>
            </a:r>
            <a:r>
              <a:rPr lang="en-IN" b="1" dirty="0">
                <a:solidFill>
                  <a:srgbClr val="067D17"/>
                </a:solidFill>
              </a:rPr>
              <a:t>'RH2M'</a:t>
            </a:r>
            <a:r>
              <a:rPr lang="en-IN" b="1" dirty="0">
                <a:solidFill>
                  <a:srgbClr val="080808"/>
                </a:solidFill>
              </a:rPr>
              <a:t>]]</a:t>
            </a:r>
            <a:br>
              <a:rPr lang="en-IN" b="1" dirty="0">
                <a:solidFill>
                  <a:srgbClr val="080808"/>
                </a:solidFill>
              </a:rPr>
            </a:br>
            <a:r>
              <a:rPr lang="en-IN" b="1" dirty="0">
                <a:solidFill>
                  <a:srgbClr val="080808"/>
                </a:solidFill>
              </a:rPr>
              <a:t>y = </a:t>
            </a:r>
            <a:r>
              <a:rPr lang="en-IN" b="1" dirty="0" err="1">
                <a:solidFill>
                  <a:srgbClr val="080808"/>
                </a:solidFill>
              </a:rPr>
              <a:t>df_no_outliers</a:t>
            </a:r>
            <a:r>
              <a:rPr lang="en-IN" b="1" dirty="0">
                <a:solidFill>
                  <a:srgbClr val="080808"/>
                </a:solidFill>
              </a:rPr>
              <a:t>[</a:t>
            </a:r>
            <a:r>
              <a:rPr lang="en-IN" b="1" dirty="0">
                <a:solidFill>
                  <a:srgbClr val="067D17"/>
                </a:solidFill>
              </a:rPr>
              <a:t>'T2M'</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Adding polynomial features to capture non-linear relationships</a:t>
            </a:r>
            <a:br>
              <a:rPr lang="en-IN" b="1" i="1" dirty="0">
                <a:solidFill>
                  <a:srgbClr val="8C8C8C"/>
                </a:solidFill>
              </a:rPr>
            </a:br>
            <a:r>
              <a:rPr lang="en-IN" b="1" i="1" dirty="0">
                <a:solidFill>
                  <a:srgbClr val="8C8C8C"/>
                </a:solidFill>
              </a:rPr>
              <a:t>#</a:t>
            </a:r>
            <a:br>
              <a:rPr lang="en-IN" b="1" i="1" dirty="0">
                <a:solidFill>
                  <a:srgbClr val="8C8C8C"/>
                </a:solidFill>
              </a:rPr>
            </a:br>
            <a:r>
              <a:rPr lang="en-IN" b="1" dirty="0">
                <a:solidFill>
                  <a:srgbClr val="080808"/>
                </a:solidFill>
              </a:rPr>
              <a:t>poly = </a:t>
            </a:r>
            <a:r>
              <a:rPr lang="en-IN" b="1" dirty="0" err="1">
                <a:solidFill>
                  <a:srgbClr val="080808"/>
                </a:solidFill>
              </a:rPr>
              <a:t>PolynomialFeatures</a:t>
            </a:r>
            <a:r>
              <a:rPr lang="en-IN" b="1" dirty="0">
                <a:solidFill>
                  <a:srgbClr val="080808"/>
                </a:solidFill>
              </a:rPr>
              <a:t>(degree=</a:t>
            </a:r>
            <a:r>
              <a:rPr lang="en-IN" b="1" dirty="0">
                <a:solidFill>
                  <a:srgbClr val="1750EB"/>
                </a:solidFill>
              </a:rPr>
              <a:t>2</a:t>
            </a:r>
            <a:r>
              <a:rPr lang="en-IN" b="1" dirty="0">
                <a:solidFill>
                  <a:srgbClr val="080808"/>
                </a:solidFill>
              </a:rPr>
              <a:t>)</a:t>
            </a:r>
            <a:br>
              <a:rPr lang="en-IN" b="1" dirty="0">
                <a:solidFill>
                  <a:srgbClr val="080808"/>
                </a:solidFill>
              </a:rPr>
            </a:br>
            <a:r>
              <a:rPr lang="en-IN" b="1" dirty="0" err="1">
                <a:solidFill>
                  <a:srgbClr val="080808"/>
                </a:solidFill>
              </a:rPr>
              <a:t>X_poly</a:t>
            </a:r>
            <a:r>
              <a:rPr lang="en-IN" b="1" dirty="0">
                <a:solidFill>
                  <a:srgbClr val="080808"/>
                </a:solidFill>
              </a:rPr>
              <a:t> = </a:t>
            </a:r>
            <a:r>
              <a:rPr lang="en-IN" b="1" dirty="0" err="1">
                <a:solidFill>
                  <a:srgbClr val="080808"/>
                </a:solidFill>
              </a:rPr>
              <a:t>poly.fit_transform</a:t>
            </a:r>
            <a:r>
              <a:rPr lang="en-IN" b="1" dirty="0">
                <a:solidFill>
                  <a:srgbClr val="080808"/>
                </a:solidFill>
              </a:rPr>
              <a:t>(X)</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Feature scaling (Standardization)</a:t>
            </a:r>
            <a:br>
              <a:rPr lang="en-IN" b="1" i="1" dirty="0">
                <a:solidFill>
                  <a:srgbClr val="8C8C8C"/>
                </a:solidFill>
              </a:rPr>
            </a:br>
            <a:r>
              <a:rPr lang="en-IN" b="1" dirty="0" err="1">
                <a:solidFill>
                  <a:srgbClr val="080808"/>
                </a:solidFill>
              </a:rPr>
              <a:t>scaler</a:t>
            </a:r>
            <a:r>
              <a:rPr lang="en-IN" b="1" dirty="0">
                <a:solidFill>
                  <a:srgbClr val="080808"/>
                </a:solidFill>
              </a:rPr>
              <a:t> = </a:t>
            </a:r>
            <a:r>
              <a:rPr lang="en-IN" b="1" dirty="0" err="1">
                <a:solidFill>
                  <a:srgbClr val="080808"/>
                </a:solidFill>
              </a:rPr>
              <a:t>StandardScaler</a:t>
            </a:r>
            <a:r>
              <a:rPr lang="en-IN" b="1" dirty="0">
                <a:solidFill>
                  <a:srgbClr val="080808"/>
                </a:solidFill>
              </a:rPr>
              <a:t>()</a:t>
            </a:r>
            <a:br>
              <a:rPr lang="en-IN" b="1" dirty="0">
                <a:solidFill>
                  <a:srgbClr val="080808"/>
                </a:solidFill>
              </a:rPr>
            </a:br>
            <a:r>
              <a:rPr lang="en-IN" b="1" dirty="0" err="1">
                <a:solidFill>
                  <a:srgbClr val="080808"/>
                </a:solidFill>
              </a:rPr>
              <a:t>X_scaled</a:t>
            </a:r>
            <a:r>
              <a:rPr lang="en-IN" b="1" dirty="0">
                <a:solidFill>
                  <a:srgbClr val="080808"/>
                </a:solidFill>
              </a:rPr>
              <a:t> = </a:t>
            </a:r>
            <a:r>
              <a:rPr lang="en-IN" b="1" dirty="0" err="1">
                <a:solidFill>
                  <a:srgbClr val="080808"/>
                </a:solidFill>
              </a:rPr>
              <a:t>scaler.fit_transform</a:t>
            </a:r>
            <a:r>
              <a:rPr lang="en-IN" b="1" dirty="0">
                <a:solidFill>
                  <a:srgbClr val="080808"/>
                </a:solidFill>
              </a:rPr>
              <a:t>(</a:t>
            </a:r>
            <a:r>
              <a:rPr lang="en-IN" b="1" dirty="0" err="1">
                <a:solidFill>
                  <a:srgbClr val="080808"/>
                </a:solidFill>
              </a:rPr>
              <a:t>X_poly</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Ridge regression with cross-validation</a:t>
            </a:r>
            <a:br>
              <a:rPr lang="en-IN" b="1" i="1" dirty="0">
                <a:solidFill>
                  <a:srgbClr val="8C8C8C"/>
                </a:solidFill>
              </a:rPr>
            </a:br>
            <a:r>
              <a:rPr lang="en-IN" b="1" dirty="0" err="1">
                <a:solidFill>
                  <a:srgbClr val="080808"/>
                </a:solidFill>
              </a:rPr>
              <a:t>ridge_reg</a:t>
            </a:r>
            <a:r>
              <a:rPr lang="en-IN" b="1" dirty="0">
                <a:solidFill>
                  <a:srgbClr val="080808"/>
                </a:solidFill>
              </a:rPr>
              <a:t> = Ridge(alpha=</a:t>
            </a:r>
            <a:r>
              <a:rPr lang="en-IN" b="1" dirty="0">
                <a:solidFill>
                  <a:srgbClr val="1750EB"/>
                </a:solidFill>
              </a:rPr>
              <a:t>1</a:t>
            </a:r>
            <a:r>
              <a:rPr lang="en-IN" b="1" dirty="0">
                <a:solidFill>
                  <a:srgbClr val="080808"/>
                </a:solidFill>
              </a:rPr>
              <a:t>)  </a:t>
            </a:r>
            <a:r>
              <a:rPr lang="en-IN" b="1" i="1" dirty="0">
                <a:solidFill>
                  <a:srgbClr val="8C8C8C"/>
                </a:solidFill>
              </a:rPr>
              <a:t># You can adjust 'alpha' based on performance</a:t>
            </a:r>
            <a:br>
              <a:rPr lang="en-IN" b="1" i="1" dirty="0">
                <a:solidFill>
                  <a:srgbClr val="8C8C8C"/>
                </a:solidFill>
              </a:rPr>
            </a:br>
            <a:r>
              <a:rPr lang="en-IN" b="1" dirty="0" err="1">
                <a:solidFill>
                  <a:srgbClr val="080808"/>
                </a:solidFill>
              </a:rPr>
              <a:t>ridge_reg.fit</a:t>
            </a:r>
            <a:r>
              <a:rPr lang="en-IN" b="1" dirty="0">
                <a:solidFill>
                  <a:srgbClr val="080808"/>
                </a:solidFill>
              </a:rPr>
              <a:t>(</a:t>
            </a:r>
            <a:r>
              <a:rPr lang="en-IN" b="1" dirty="0" err="1">
                <a:solidFill>
                  <a:srgbClr val="080808"/>
                </a:solidFill>
              </a:rPr>
              <a:t>X_scaled</a:t>
            </a:r>
            <a:r>
              <a:rPr lang="en-IN" b="1" dirty="0">
                <a:solidFill>
                  <a:srgbClr val="080808"/>
                </a:solidFill>
              </a:rPr>
              <a:t>, y)</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Cross-validation to evaluate the model</a:t>
            </a:r>
            <a:br>
              <a:rPr lang="en-IN" b="1" i="1" dirty="0">
                <a:solidFill>
                  <a:srgbClr val="8C8C8C"/>
                </a:solidFill>
              </a:rPr>
            </a:br>
            <a:r>
              <a:rPr lang="en-IN" b="1" dirty="0" err="1">
                <a:solidFill>
                  <a:srgbClr val="080808"/>
                </a:solidFill>
              </a:rPr>
              <a:t>cv_scores</a:t>
            </a:r>
            <a:r>
              <a:rPr lang="en-IN" b="1" dirty="0">
                <a:solidFill>
                  <a:srgbClr val="080808"/>
                </a:solidFill>
              </a:rPr>
              <a:t> = cross_val_score(</a:t>
            </a:r>
            <a:r>
              <a:rPr lang="en-IN" b="1" dirty="0" err="1">
                <a:solidFill>
                  <a:srgbClr val="080808"/>
                </a:solidFill>
              </a:rPr>
              <a:t>ridge_reg</a:t>
            </a:r>
            <a:r>
              <a:rPr lang="en-IN" b="1" dirty="0">
                <a:solidFill>
                  <a:srgbClr val="080808"/>
                </a:solidFill>
              </a:rPr>
              <a:t>, </a:t>
            </a:r>
            <a:r>
              <a:rPr lang="en-IN" b="1" dirty="0" err="1">
                <a:solidFill>
                  <a:srgbClr val="080808"/>
                </a:solidFill>
              </a:rPr>
              <a:t>X_scaled</a:t>
            </a:r>
            <a:r>
              <a:rPr lang="en-IN" b="1" dirty="0">
                <a:solidFill>
                  <a:srgbClr val="080808"/>
                </a:solidFill>
              </a:rPr>
              <a:t>, y, cv=</a:t>
            </a:r>
            <a:r>
              <a:rPr lang="en-IN" b="1" dirty="0">
                <a:solidFill>
                  <a:srgbClr val="1750EB"/>
                </a:solidFill>
              </a:rPr>
              <a:t>10</a:t>
            </a:r>
            <a:r>
              <a:rPr lang="en-IN" b="1" dirty="0">
                <a:solidFill>
                  <a:srgbClr val="080808"/>
                </a:solidFill>
              </a:rPr>
              <a:t>)  </a:t>
            </a:r>
            <a:r>
              <a:rPr lang="en-IN" b="1" i="1" dirty="0">
                <a:solidFill>
                  <a:srgbClr val="8C8C8C"/>
                </a:solidFill>
              </a:rPr>
              <a:t># 10-fold cross-validation</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Print the average R-squared from cross-validation</a:t>
            </a:r>
            <a:br>
              <a:rPr lang="en-IN" b="1" i="1" dirty="0">
                <a:solidFill>
                  <a:srgbClr val="8C8C8C"/>
                </a:solidFill>
              </a:rPr>
            </a:br>
            <a:r>
              <a:rPr lang="en-IN" b="1" dirty="0">
                <a:solidFill>
                  <a:srgbClr val="080808"/>
                </a:solidFill>
              </a:rPr>
              <a:t>print(</a:t>
            </a:r>
            <a:r>
              <a:rPr lang="en-IN" b="1" dirty="0" err="1">
                <a:solidFill>
                  <a:srgbClr val="067D17"/>
                </a:solidFill>
              </a:rPr>
              <a:t>f"Average</a:t>
            </a:r>
            <a:r>
              <a:rPr lang="en-IN" b="1" dirty="0">
                <a:solidFill>
                  <a:srgbClr val="067D17"/>
                </a:solidFill>
              </a:rPr>
              <a:t> R-squared from cross-validation: </a:t>
            </a:r>
            <a:r>
              <a:rPr lang="en-IN" b="1" dirty="0">
                <a:solidFill>
                  <a:srgbClr val="0037A6"/>
                </a:solidFill>
              </a:rPr>
              <a:t>{</a:t>
            </a:r>
            <a:r>
              <a:rPr lang="en-IN" b="1" dirty="0" err="1">
                <a:solidFill>
                  <a:srgbClr val="080808"/>
                </a:solidFill>
              </a:rPr>
              <a:t>np.mean</a:t>
            </a:r>
            <a:r>
              <a:rPr lang="en-IN" b="1" dirty="0">
                <a:solidFill>
                  <a:srgbClr val="080808"/>
                </a:solidFill>
              </a:rPr>
              <a:t>(</a:t>
            </a:r>
            <a:r>
              <a:rPr lang="en-IN" b="1" dirty="0" err="1">
                <a:solidFill>
                  <a:srgbClr val="080808"/>
                </a:solidFill>
              </a:rPr>
              <a:t>cv_scores</a:t>
            </a:r>
            <a:r>
              <a:rPr lang="en-IN" b="1" dirty="0">
                <a:solidFill>
                  <a:srgbClr val="080808"/>
                </a:solidFill>
              </a:rPr>
              <a:t>)</a:t>
            </a:r>
            <a:r>
              <a:rPr lang="en-IN" b="1" dirty="0">
                <a:solidFill>
                  <a:srgbClr val="0037A6"/>
                </a:solidFill>
              </a:rPr>
              <a:t>}</a:t>
            </a:r>
            <a:r>
              <a:rPr lang="en-IN" b="1" dirty="0">
                <a:solidFill>
                  <a:srgbClr val="067D17"/>
                </a:solidFill>
              </a:rPr>
              <a:t>"</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Fit the model on the entire dataset and show the R-squared score</a:t>
            </a:r>
            <a:br>
              <a:rPr lang="en-IN" b="1" i="1" dirty="0">
                <a:solidFill>
                  <a:srgbClr val="8C8C8C"/>
                </a:solidFill>
              </a:rPr>
            </a:br>
            <a:r>
              <a:rPr lang="en-IN" b="1" dirty="0" err="1">
                <a:solidFill>
                  <a:srgbClr val="080808"/>
                </a:solidFill>
              </a:rPr>
              <a:t>ridge_accuracy</a:t>
            </a:r>
            <a:r>
              <a:rPr lang="en-IN" b="1" dirty="0">
                <a:solidFill>
                  <a:srgbClr val="080808"/>
                </a:solidFill>
              </a:rPr>
              <a:t> = </a:t>
            </a:r>
            <a:r>
              <a:rPr lang="en-IN" b="1" dirty="0" err="1">
                <a:solidFill>
                  <a:srgbClr val="080808"/>
                </a:solidFill>
              </a:rPr>
              <a:t>ridge_reg.score</a:t>
            </a:r>
            <a:r>
              <a:rPr lang="en-IN" b="1" dirty="0">
                <a:solidFill>
                  <a:srgbClr val="080808"/>
                </a:solidFill>
              </a:rPr>
              <a:t>(</a:t>
            </a:r>
            <a:r>
              <a:rPr lang="en-IN" b="1" dirty="0" err="1">
                <a:solidFill>
                  <a:srgbClr val="080808"/>
                </a:solidFill>
              </a:rPr>
              <a:t>X_scaled</a:t>
            </a:r>
            <a:r>
              <a:rPr lang="en-IN" b="1" dirty="0">
                <a:solidFill>
                  <a:srgbClr val="080808"/>
                </a:solidFill>
              </a:rPr>
              <a:t>, y)</a:t>
            </a:r>
            <a:br>
              <a:rPr lang="en-IN" b="1" dirty="0">
                <a:solidFill>
                  <a:srgbClr val="080808"/>
                </a:solidFill>
              </a:rPr>
            </a:br>
            <a:r>
              <a:rPr lang="en-IN" b="1" dirty="0">
                <a:solidFill>
                  <a:srgbClr val="080808"/>
                </a:solidFill>
              </a:rPr>
              <a:t>print(</a:t>
            </a:r>
            <a:r>
              <a:rPr lang="en-IN" b="1" dirty="0" err="1">
                <a:solidFill>
                  <a:srgbClr val="067D17"/>
                </a:solidFill>
              </a:rPr>
              <a:t>f"R</a:t>
            </a:r>
            <a:r>
              <a:rPr lang="en-IN" b="1" dirty="0">
                <a:solidFill>
                  <a:srgbClr val="067D17"/>
                </a:solidFill>
              </a:rPr>
              <a:t>-squared value with Ridge Regression after enhancements: </a:t>
            </a:r>
            <a:r>
              <a:rPr lang="en-IN" b="1" dirty="0">
                <a:solidFill>
                  <a:srgbClr val="0037A6"/>
                </a:solidFill>
              </a:rPr>
              <a:t>{</a:t>
            </a:r>
            <a:r>
              <a:rPr lang="en-IN" b="1" dirty="0" err="1">
                <a:solidFill>
                  <a:srgbClr val="080808"/>
                </a:solidFill>
              </a:rPr>
              <a:t>ridge_accuracy</a:t>
            </a:r>
            <a:r>
              <a:rPr lang="en-IN" b="1" dirty="0">
                <a:solidFill>
                  <a:srgbClr val="0037A6"/>
                </a:solidFill>
              </a:rPr>
              <a:t>}</a:t>
            </a:r>
            <a:r>
              <a:rPr lang="en-IN" b="1" dirty="0">
                <a:solidFill>
                  <a:srgbClr val="067D17"/>
                </a:solidFill>
              </a:rPr>
              <a:t>"</a:t>
            </a:r>
            <a:r>
              <a:rPr lang="en-IN" b="1" dirty="0">
                <a:solidFill>
                  <a:srgbClr val="080808"/>
                </a:solidFill>
              </a:rPr>
              <a:t>)</a:t>
            </a:r>
            <a:br>
              <a:rPr lang="en-IN" b="1" dirty="0">
                <a:solidFill>
                  <a:srgbClr val="080808"/>
                </a:solidFill>
              </a:rPr>
            </a:br>
            <a:endParaRPr lang="en-IN" b="1" dirty="0">
              <a:solidFill>
                <a:srgbClr val="080808"/>
              </a:solidFill>
            </a:endParaRPr>
          </a:p>
          <a:p>
            <a:endParaRPr lang="en-IN" dirty="0"/>
          </a:p>
        </p:txBody>
      </p:sp>
    </p:spTree>
    <p:extLst>
      <p:ext uri="{BB962C8B-B14F-4D97-AF65-F5344CB8AC3E}">
        <p14:creationId xmlns:p14="http://schemas.microsoft.com/office/powerpoint/2010/main" xmlns="" val="26562048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291341" y="184068"/>
            <a:ext cx="11497887" cy="6249389"/>
          </a:xfrm>
          <a:solidFill>
            <a:schemeClr val="accent2">
              <a:lumMod val="20000"/>
              <a:lumOff val="80000"/>
            </a:schemeClr>
          </a:solidFill>
          <a:ln>
            <a:solidFill>
              <a:schemeClr val="tx1"/>
            </a:solidFill>
          </a:ln>
        </p:spPr>
        <p:txBody>
          <a:bodyPr>
            <a:normAutofit fontScale="47500" lnSpcReduction="20000"/>
          </a:bodyPr>
          <a:lstStyle/>
          <a:p>
            <a:pPr>
              <a:lnSpc>
                <a:spcPct val="120000"/>
              </a:lnSpc>
            </a:pPr>
            <a:r>
              <a:rPr lang="en-IN" b="1" i="1" dirty="0">
                <a:solidFill>
                  <a:srgbClr val="8C8C8C"/>
                </a:solidFill>
              </a:rPr>
              <a:t># </a:t>
            </a:r>
            <a:r>
              <a:rPr lang="en-IN" b="1" i="1" dirty="0" smtClean="0">
                <a:solidFill>
                  <a:srgbClr val="8C8C8C"/>
                </a:solidFill>
              </a:rPr>
              <a:t>In[8]:</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dirty="0" err="1" smtClean="0">
                <a:solidFill>
                  <a:srgbClr val="080808"/>
                </a:solidFill>
              </a:rPr>
              <a:t>reg.predict</a:t>
            </a:r>
            <a:r>
              <a:rPr lang="en-IN" b="1" dirty="0">
                <a:solidFill>
                  <a:srgbClr val="080808"/>
                </a:solidFill>
              </a:rPr>
              <a:t>([[</a:t>
            </a:r>
            <a:r>
              <a:rPr lang="en-IN" b="1" dirty="0">
                <a:solidFill>
                  <a:srgbClr val="1750EB"/>
                </a:solidFill>
              </a:rPr>
              <a:t>2024</a:t>
            </a:r>
            <a:r>
              <a:rPr lang="en-IN" b="1" dirty="0">
                <a:solidFill>
                  <a:srgbClr val="080808"/>
                </a:solidFill>
              </a:rPr>
              <a:t>,</a:t>
            </a:r>
            <a:r>
              <a:rPr lang="en-IN" b="1" dirty="0">
                <a:solidFill>
                  <a:srgbClr val="1750EB"/>
                </a:solidFill>
              </a:rPr>
              <a:t>273</a:t>
            </a:r>
            <a:r>
              <a:rPr lang="en-IN" b="1" dirty="0">
                <a:solidFill>
                  <a:srgbClr val="080808"/>
                </a:solidFill>
              </a:rPr>
              <a:t>,</a:t>
            </a:r>
            <a:r>
              <a:rPr lang="en-IN" b="1" dirty="0">
                <a:solidFill>
                  <a:srgbClr val="1750EB"/>
                </a:solidFill>
              </a:rPr>
              <a:t>89.62</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smtClean="0">
                <a:solidFill>
                  <a:srgbClr val="8C8C8C"/>
                </a:solidFill>
              </a:rPr>
              <a:t># In[9]:</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dirty="0" smtClean="0">
                <a:solidFill>
                  <a:srgbClr val="0033B3"/>
                </a:solidFill>
              </a:rPr>
              <a:t>def </a:t>
            </a:r>
            <a:r>
              <a:rPr lang="en-IN" b="1" dirty="0">
                <a:solidFill>
                  <a:srgbClr val="080808"/>
                </a:solidFill>
              </a:rPr>
              <a:t>predict_next_30_days(</a:t>
            </a:r>
            <a:r>
              <a:rPr lang="en-IN" b="1" dirty="0" err="1">
                <a:solidFill>
                  <a:srgbClr val="080808"/>
                </a:solidFill>
              </a:rPr>
              <a:t>df</a:t>
            </a:r>
            <a:r>
              <a:rPr lang="en-IN" b="1" dirty="0">
                <a:solidFill>
                  <a:srgbClr val="080808"/>
                </a:solidFill>
              </a:rPr>
              <a:t>, </a:t>
            </a:r>
            <a:r>
              <a:rPr lang="en-IN" b="1" dirty="0" err="1">
                <a:solidFill>
                  <a:srgbClr val="080808"/>
                </a:solidFill>
              </a:rPr>
              <a:t>start_doy</a:t>
            </a:r>
            <a:r>
              <a:rPr lang="en-IN" b="1" dirty="0">
                <a:solidFill>
                  <a:srgbClr val="080808"/>
                </a:solidFill>
              </a:rPr>
              <a:t>, rh2m_value, year=</a:t>
            </a:r>
            <a:r>
              <a:rPr lang="en-IN" b="1" dirty="0">
                <a:solidFill>
                  <a:srgbClr val="1750EB"/>
                </a:solidFill>
              </a:rPr>
              <a:t>2024</a:t>
            </a:r>
            <a:r>
              <a:rPr lang="en-IN" b="1" dirty="0">
                <a:solidFill>
                  <a:srgbClr val="080808"/>
                </a:solidFill>
              </a:rPr>
              <a:t>):</a:t>
            </a:r>
            <a:br>
              <a:rPr lang="en-IN" b="1" dirty="0">
                <a:solidFill>
                  <a:srgbClr val="080808"/>
                </a:solidFill>
              </a:rPr>
            </a:br>
            <a:r>
              <a:rPr lang="en-IN" b="1" dirty="0">
                <a:solidFill>
                  <a:srgbClr val="080808"/>
                </a:solidFill>
              </a:rPr>
              <a:t>   </a:t>
            </a:r>
            <a:r>
              <a:rPr lang="en-IN" b="1" dirty="0" smtClean="0">
                <a:solidFill>
                  <a:srgbClr val="080808"/>
                </a:solidFill>
              </a:rPr>
              <a:t>    </a:t>
            </a:r>
            <a:r>
              <a:rPr lang="en-IN" b="1" dirty="0" err="1">
                <a:solidFill>
                  <a:srgbClr val="080808"/>
                </a:solidFill>
              </a:rPr>
              <a:t>future_doy</a:t>
            </a:r>
            <a:r>
              <a:rPr lang="en-IN" b="1" dirty="0">
                <a:solidFill>
                  <a:srgbClr val="080808"/>
                </a:solidFill>
              </a:rPr>
              <a:t> = </a:t>
            </a:r>
            <a:r>
              <a:rPr lang="en-IN" b="1" dirty="0" err="1">
                <a:solidFill>
                  <a:srgbClr val="080808"/>
                </a:solidFill>
              </a:rPr>
              <a:t>np.arange</a:t>
            </a:r>
            <a:r>
              <a:rPr lang="en-IN" b="1" dirty="0">
                <a:solidFill>
                  <a:srgbClr val="080808"/>
                </a:solidFill>
              </a:rPr>
              <a:t>(</a:t>
            </a:r>
            <a:r>
              <a:rPr lang="en-IN" b="1" dirty="0" err="1">
                <a:solidFill>
                  <a:srgbClr val="080808"/>
                </a:solidFill>
              </a:rPr>
              <a:t>start_doy</a:t>
            </a:r>
            <a:r>
              <a:rPr lang="en-IN" b="1" dirty="0">
                <a:solidFill>
                  <a:srgbClr val="080808"/>
                </a:solidFill>
              </a:rPr>
              <a:t>, </a:t>
            </a:r>
            <a:r>
              <a:rPr lang="en-IN" b="1" dirty="0" err="1">
                <a:solidFill>
                  <a:srgbClr val="080808"/>
                </a:solidFill>
              </a:rPr>
              <a:t>start_doy</a:t>
            </a:r>
            <a:r>
              <a:rPr lang="en-IN" b="1" dirty="0">
                <a:solidFill>
                  <a:srgbClr val="080808"/>
                </a:solidFill>
              </a:rPr>
              <a:t> + </a:t>
            </a:r>
            <a:r>
              <a:rPr lang="en-IN" b="1" dirty="0">
                <a:solidFill>
                  <a:srgbClr val="1750EB"/>
                </a:solidFill>
              </a:rPr>
              <a:t>30</a:t>
            </a:r>
            <a:r>
              <a:rPr lang="en-IN" b="1" dirty="0">
                <a:solidFill>
                  <a:srgbClr val="080808"/>
                </a:solidFill>
              </a:rPr>
              <a:t>)</a:t>
            </a:r>
            <a:br>
              <a:rPr lang="en-IN" b="1" dirty="0">
                <a:solidFill>
                  <a:srgbClr val="080808"/>
                </a:solidFill>
              </a:rPr>
            </a:br>
            <a:r>
              <a:rPr lang="en-IN" b="1" dirty="0" smtClean="0">
                <a:solidFill>
                  <a:srgbClr val="080808"/>
                </a:solidFill>
              </a:rPr>
              <a:t>    </a:t>
            </a:r>
            <a:r>
              <a:rPr lang="en-IN" b="1" dirty="0" err="1">
                <a:solidFill>
                  <a:srgbClr val="080808"/>
                </a:solidFill>
              </a:rPr>
              <a:t>future_data</a:t>
            </a:r>
            <a:r>
              <a:rPr lang="en-IN" b="1" dirty="0">
                <a:solidFill>
                  <a:srgbClr val="080808"/>
                </a:solidFill>
              </a:rPr>
              <a:t> = </a:t>
            </a:r>
            <a:r>
              <a:rPr lang="en-IN" b="1" dirty="0" err="1">
                <a:solidFill>
                  <a:srgbClr val="080808"/>
                </a:solidFill>
              </a:rPr>
              <a:t>pd.DataFrame</a:t>
            </a:r>
            <a:r>
              <a:rPr lang="en-IN" b="1" dirty="0">
                <a:solidFill>
                  <a:srgbClr val="080808"/>
                </a:solidFill>
              </a:rPr>
              <a:t>({</a:t>
            </a:r>
            <a:br>
              <a:rPr lang="en-IN" b="1" dirty="0">
                <a:solidFill>
                  <a:srgbClr val="080808"/>
                </a:solidFill>
              </a:rPr>
            </a:br>
            <a:r>
              <a:rPr lang="en-IN" b="1" dirty="0">
                <a:solidFill>
                  <a:srgbClr val="080808"/>
                </a:solidFill>
              </a:rPr>
              <a:t>        </a:t>
            </a:r>
            <a:r>
              <a:rPr lang="en-IN" b="1" dirty="0">
                <a:solidFill>
                  <a:srgbClr val="067D17"/>
                </a:solidFill>
              </a:rPr>
              <a:t>'YEAR'</a:t>
            </a:r>
            <a:r>
              <a:rPr lang="en-IN" b="1" dirty="0">
                <a:solidFill>
                  <a:srgbClr val="080808"/>
                </a:solidFill>
              </a:rPr>
              <a:t>: year,</a:t>
            </a:r>
            <a:br>
              <a:rPr lang="en-IN" b="1" dirty="0">
                <a:solidFill>
                  <a:srgbClr val="080808"/>
                </a:solidFill>
              </a:rPr>
            </a:br>
            <a:r>
              <a:rPr lang="en-IN" b="1" dirty="0">
                <a:solidFill>
                  <a:srgbClr val="080808"/>
                </a:solidFill>
              </a:rPr>
              <a:t>        </a:t>
            </a:r>
            <a:r>
              <a:rPr lang="en-IN" b="1" dirty="0">
                <a:solidFill>
                  <a:srgbClr val="067D17"/>
                </a:solidFill>
              </a:rPr>
              <a:t>'DOY'</a:t>
            </a:r>
            <a:r>
              <a:rPr lang="en-IN" b="1" dirty="0">
                <a:solidFill>
                  <a:srgbClr val="080808"/>
                </a:solidFill>
              </a:rPr>
              <a:t>: </a:t>
            </a:r>
            <a:r>
              <a:rPr lang="en-IN" b="1" dirty="0" err="1">
                <a:solidFill>
                  <a:srgbClr val="080808"/>
                </a:solidFill>
              </a:rPr>
              <a:t>future_doy</a:t>
            </a:r>
            <a:r>
              <a:rPr lang="en-IN" b="1" dirty="0">
                <a:solidFill>
                  <a:srgbClr val="080808"/>
                </a:solidFill>
              </a:rPr>
              <a:t>,</a:t>
            </a:r>
            <a:br>
              <a:rPr lang="en-IN" b="1" dirty="0">
                <a:solidFill>
                  <a:srgbClr val="080808"/>
                </a:solidFill>
              </a:rPr>
            </a:br>
            <a:r>
              <a:rPr lang="en-IN" b="1" dirty="0">
                <a:solidFill>
                  <a:srgbClr val="080808"/>
                </a:solidFill>
              </a:rPr>
              <a:t>        </a:t>
            </a:r>
            <a:r>
              <a:rPr lang="en-IN" b="1" dirty="0">
                <a:solidFill>
                  <a:srgbClr val="067D17"/>
                </a:solidFill>
              </a:rPr>
              <a:t>'RH2M'</a:t>
            </a:r>
            <a:r>
              <a:rPr lang="en-IN" b="1" dirty="0">
                <a:solidFill>
                  <a:srgbClr val="080808"/>
                </a:solidFill>
              </a:rPr>
              <a:t>: rh2m_value</a:t>
            </a:r>
            <a:br>
              <a:rPr lang="en-IN" b="1" dirty="0">
                <a:solidFill>
                  <a:srgbClr val="080808"/>
                </a:solidFill>
              </a:rPr>
            </a:br>
            <a:r>
              <a:rPr lang="en-IN" b="1" dirty="0">
                <a:solidFill>
                  <a:srgbClr val="080808"/>
                </a:solidFill>
              </a:rPr>
              <a:t>    })</a:t>
            </a:r>
            <a:br>
              <a:rPr lang="en-IN" b="1" dirty="0">
                <a:solidFill>
                  <a:srgbClr val="080808"/>
                </a:solidFill>
              </a:rPr>
            </a:br>
            <a:r>
              <a:rPr lang="en-IN" b="1" dirty="0" smtClean="0">
                <a:solidFill>
                  <a:srgbClr val="080808"/>
                </a:solidFill>
              </a:rPr>
              <a:t>   </a:t>
            </a:r>
            <a:r>
              <a:rPr lang="en-IN" b="1" i="1" dirty="0">
                <a:solidFill>
                  <a:srgbClr val="8C8C8C"/>
                </a:solidFill>
              </a:rPr>
              <a:t># Transform the future data with polynomial features and scale them</a:t>
            </a:r>
            <a:br>
              <a:rPr lang="en-IN" b="1" i="1" dirty="0">
                <a:solidFill>
                  <a:srgbClr val="8C8C8C"/>
                </a:solidFill>
              </a:rPr>
            </a:br>
            <a:r>
              <a:rPr lang="en-IN" b="1" i="1" dirty="0">
                <a:solidFill>
                  <a:srgbClr val="8C8C8C"/>
                </a:solidFill>
              </a:rPr>
              <a:t>    </a:t>
            </a:r>
            <a:r>
              <a:rPr lang="en-IN" b="1" dirty="0" err="1">
                <a:solidFill>
                  <a:srgbClr val="080808"/>
                </a:solidFill>
              </a:rPr>
              <a:t>future_data_poly</a:t>
            </a:r>
            <a:r>
              <a:rPr lang="en-IN" b="1" dirty="0">
                <a:solidFill>
                  <a:srgbClr val="080808"/>
                </a:solidFill>
              </a:rPr>
              <a:t> = </a:t>
            </a:r>
            <a:r>
              <a:rPr lang="en-IN" b="1" dirty="0" err="1">
                <a:solidFill>
                  <a:srgbClr val="080808"/>
                </a:solidFill>
              </a:rPr>
              <a:t>poly.transform</a:t>
            </a:r>
            <a:r>
              <a:rPr lang="en-IN" b="1" dirty="0">
                <a:solidFill>
                  <a:srgbClr val="080808"/>
                </a:solidFill>
              </a:rPr>
              <a:t>(</a:t>
            </a:r>
            <a:r>
              <a:rPr lang="en-IN" b="1" dirty="0" err="1">
                <a:solidFill>
                  <a:srgbClr val="080808"/>
                </a:solidFill>
              </a:rPr>
              <a:t>future_data</a:t>
            </a:r>
            <a:r>
              <a:rPr lang="en-IN" b="1" dirty="0">
                <a:solidFill>
                  <a:srgbClr val="080808"/>
                </a:solidFill>
              </a:rPr>
              <a:t>)</a:t>
            </a:r>
            <a:br>
              <a:rPr lang="en-IN" b="1" dirty="0">
                <a:solidFill>
                  <a:srgbClr val="080808"/>
                </a:solidFill>
              </a:rPr>
            </a:br>
            <a:r>
              <a:rPr lang="en-IN" b="1" dirty="0">
                <a:solidFill>
                  <a:srgbClr val="080808"/>
                </a:solidFill>
              </a:rPr>
              <a:t>    </a:t>
            </a:r>
            <a:r>
              <a:rPr lang="en-IN" b="1" dirty="0" err="1">
                <a:solidFill>
                  <a:srgbClr val="080808"/>
                </a:solidFill>
              </a:rPr>
              <a:t>future_data_scaled</a:t>
            </a:r>
            <a:r>
              <a:rPr lang="en-IN" b="1" dirty="0">
                <a:solidFill>
                  <a:srgbClr val="080808"/>
                </a:solidFill>
              </a:rPr>
              <a:t> = </a:t>
            </a:r>
            <a:r>
              <a:rPr lang="en-IN" b="1" dirty="0" err="1">
                <a:solidFill>
                  <a:srgbClr val="080808"/>
                </a:solidFill>
              </a:rPr>
              <a:t>scaler.transform</a:t>
            </a:r>
            <a:r>
              <a:rPr lang="en-IN" b="1" dirty="0">
                <a:solidFill>
                  <a:srgbClr val="080808"/>
                </a:solidFill>
              </a:rPr>
              <a:t>(</a:t>
            </a:r>
            <a:r>
              <a:rPr lang="en-IN" b="1" dirty="0" err="1">
                <a:solidFill>
                  <a:srgbClr val="080808"/>
                </a:solidFill>
              </a:rPr>
              <a:t>future_data_poly</a:t>
            </a:r>
            <a:r>
              <a:rPr lang="en-IN" b="1" dirty="0">
                <a:solidFill>
                  <a:srgbClr val="080808"/>
                </a:solidFill>
              </a:rPr>
              <a:t>)</a:t>
            </a:r>
            <a:br>
              <a:rPr lang="en-IN" b="1" dirty="0">
                <a:solidFill>
                  <a:srgbClr val="080808"/>
                </a:solidFill>
              </a:rPr>
            </a:br>
            <a:r>
              <a:rPr lang="en-IN" b="1" dirty="0" smtClean="0">
                <a:solidFill>
                  <a:srgbClr val="080808"/>
                </a:solidFill>
              </a:rPr>
              <a:t>   </a:t>
            </a:r>
            <a:r>
              <a:rPr lang="en-IN" b="1" i="1" dirty="0">
                <a:solidFill>
                  <a:srgbClr val="8C8C8C"/>
                </a:solidFill>
              </a:rPr>
              <a:t># Predict the T2M values for the next 30 days</a:t>
            </a:r>
            <a:br>
              <a:rPr lang="en-IN" b="1" i="1" dirty="0">
                <a:solidFill>
                  <a:srgbClr val="8C8C8C"/>
                </a:solidFill>
              </a:rPr>
            </a:br>
            <a:r>
              <a:rPr lang="en-IN" b="1" i="1" dirty="0">
                <a:solidFill>
                  <a:srgbClr val="8C8C8C"/>
                </a:solidFill>
              </a:rPr>
              <a:t>    </a:t>
            </a:r>
            <a:r>
              <a:rPr lang="en-IN" b="1" dirty="0" err="1">
                <a:solidFill>
                  <a:srgbClr val="080808"/>
                </a:solidFill>
              </a:rPr>
              <a:t>future_predictions</a:t>
            </a:r>
            <a:r>
              <a:rPr lang="en-IN" b="1" dirty="0">
                <a:solidFill>
                  <a:srgbClr val="080808"/>
                </a:solidFill>
              </a:rPr>
              <a:t> = </a:t>
            </a:r>
            <a:r>
              <a:rPr lang="en-IN" b="1" dirty="0" err="1">
                <a:solidFill>
                  <a:srgbClr val="080808"/>
                </a:solidFill>
              </a:rPr>
              <a:t>ridge_reg.predict</a:t>
            </a:r>
            <a:r>
              <a:rPr lang="en-IN" b="1" dirty="0">
                <a:solidFill>
                  <a:srgbClr val="080808"/>
                </a:solidFill>
              </a:rPr>
              <a:t>(</a:t>
            </a:r>
            <a:r>
              <a:rPr lang="en-IN" b="1" dirty="0" err="1">
                <a:solidFill>
                  <a:srgbClr val="080808"/>
                </a:solidFill>
              </a:rPr>
              <a:t>future_data_scaled</a:t>
            </a:r>
            <a:r>
              <a:rPr lang="en-IN" b="1" dirty="0">
                <a:solidFill>
                  <a:srgbClr val="080808"/>
                </a:solidFill>
              </a:rPr>
              <a:t>)</a:t>
            </a:r>
            <a:br>
              <a:rPr lang="en-IN" b="1" dirty="0">
                <a:solidFill>
                  <a:srgbClr val="080808"/>
                </a:solidFill>
              </a:rPr>
            </a:br>
            <a:r>
              <a:rPr lang="en-IN" b="1" dirty="0" smtClean="0">
                <a:solidFill>
                  <a:srgbClr val="080808"/>
                </a:solidFill>
              </a:rPr>
              <a:t>  </a:t>
            </a:r>
            <a:r>
              <a:rPr lang="en-IN" b="1" i="1" dirty="0">
                <a:solidFill>
                  <a:srgbClr val="8C8C8C"/>
                </a:solidFill>
              </a:rPr>
              <a:t># Create a </a:t>
            </a:r>
            <a:r>
              <a:rPr lang="en-IN" b="1" i="1" dirty="0" err="1">
                <a:solidFill>
                  <a:srgbClr val="8C8C8C"/>
                </a:solidFill>
              </a:rPr>
              <a:t>DataFrame</a:t>
            </a:r>
            <a:r>
              <a:rPr lang="en-IN" b="1" i="1" dirty="0">
                <a:solidFill>
                  <a:srgbClr val="8C8C8C"/>
                </a:solidFill>
              </a:rPr>
              <a:t> for the predictions</a:t>
            </a:r>
            <a:br>
              <a:rPr lang="en-IN" b="1" i="1" dirty="0">
                <a:solidFill>
                  <a:srgbClr val="8C8C8C"/>
                </a:solidFill>
              </a:rPr>
            </a:br>
            <a:r>
              <a:rPr lang="en-IN" b="1" i="1" dirty="0">
                <a:solidFill>
                  <a:srgbClr val="8C8C8C"/>
                </a:solidFill>
              </a:rPr>
              <a:t>    </a:t>
            </a:r>
            <a:r>
              <a:rPr lang="en-IN" b="1" dirty="0" err="1">
                <a:solidFill>
                  <a:srgbClr val="080808"/>
                </a:solidFill>
              </a:rPr>
              <a:t>predictions_df</a:t>
            </a:r>
            <a:r>
              <a:rPr lang="en-IN" b="1" dirty="0">
                <a:solidFill>
                  <a:srgbClr val="080808"/>
                </a:solidFill>
              </a:rPr>
              <a:t> = </a:t>
            </a:r>
            <a:r>
              <a:rPr lang="en-IN" b="1" dirty="0" err="1">
                <a:solidFill>
                  <a:srgbClr val="080808"/>
                </a:solidFill>
              </a:rPr>
              <a:t>pd.DataFrame</a:t>
            </a:r>
            <a:r>
              <a:rPr lang="en-IN" b="1" dirty="0">
                <a:solidFill>
                  <a:srgbClr val="080808"/>
                </a:solidFill>
              </a:rPr>
              <a:t>({</a:t>
            </a:r>
            <a:br>
              <a:rPr lang="en-IN" b="1" dirty="0">
                <a:solidFill>
                  <a:srgbClr val="080808"/>
                </a:solidFill>
              </a:rPr>
            </a:br>
            <a:r>
              <a:rPr lang="en-IN" b="1" dirty="0">
                <a:solidFill>
                  <a:srgbClr val="080808"/>
                </a:solidFill>
              </a:rPr>
              <a:t>        </a:t>
            </a:r>
            <a:r>
              <a:rPr lang="en-IN" b="1" dirty="0">
                <a:solidFill>
                  <a:srgbClr val="067D17"/>
                </a:solidFill>
              </a:rPr>
              <a:t>'Day of Year (DOY)'</a:t>
            </a:r>
            <a:r>
              <a:rPr lang="en-IN" b="1" dirty="0">
                <a:solidFill>
                  <a:srgbClr val="080808"/>
                </a:solidFill>
              </a:rPr>
              <a:t>: </a:t>
            </a:r>
            <a:r>
              <a:rPr lang="en-IN" b="1" dirty="0" err="1">
                <a:solidFill>
                  <a:srgbClr val="080808"/>
                </a:solidFill>
              </a:rPr>
              <a:t>future_doy</a:t>
            </a:r>
            <a:r>
              <a:rPr lang="en-IN" b="1" dirty="0">
                <a:solidFill>
                  <a:srgbClr val="080808"/>
                </a:solidFill>
              </a:rPr>
              <a:t>,</a:t>
            </a:r>
            <a:br>
              <a:rPr lang="en-IN" b="1" dirty="0">
                <a:solidFill>
                  <a:srgbClr val="080808"/>
                </a:solidFill>
              </a:rPr>
            </a:br>
            <a:r>
              <a:rPr lang="en-IN" b="1" dirty="0">
                <a:solidFill>
                  <a:srgbClr val="080808"/>
                </a:solidFill>
              </a:rPr>
              <a:t>        </a:t>
            </a:r>
            <a:r>
              <a:rPr lang="en-IN" b="1" dirty="0">
                <a:solidFill>
                  <a:srgbClr val="067D17"/>
                </a:solidFill>
              </a:rPr>
              <a:t>'Predicted T2M'</a:t>
            </a:r>
            <a:r>
              <a:rPr lang="en-IN" b="1" dirty="0">
                <a:solidFill>
                  <a:srgbClr val="080808"/>
                </a:solidFill>
              </a:rPr>
              <a:t>: </a:t>
            </a:r>
            <a:r>
              <a:rPr lang="en-IN" b="1" dirty="0" err="1">
                <a:solidFill>
                  <a:srgbClr val="080808"/>
                </a:solidFill>
              </a:rPr>
              <a:t>future_predictions</a:t>
            </a:r>
            <a:r>
              <a:rPr lang="en-IN" b="1" dirty="0">
                <a:solidFill>
                  <a:srgbClr val="080808"/>
                </a:solidFill>
              </a:rPr>
              <a:t/>
            </a:r>
            <a:br>
              <a:rPr lang="en-IN" b="1" dirty="0">
                <a:solidFill>
                  <a:srgbClr val="080808"/>
                </a:solidFill>
              </a:rPr>
            </a:br>
            <a:r>
              <a:rPr lang="en-IN" b="1" dirty="0">
                <a:solidFill>
                  <a:srgbClr val="080808"/>
                </a:solidFill>
              </a:rPr>
              <a:t>    })</a:t>
            </a:r>
            <a:br>
              <a:rPr lang="en-IN" b="1" dirty="0">
                <a:solidFill>
                  <a:srgbClr val="080808"/>
                </a:solidFill>
              </a:rPr>
            </a:br>
            <a:r>
              <a:rPr lang="en-IN" b="1" dirty="0">
                <a:solidFill>
                  <a:srgbClr val="080808"/>
                </a:solidFill>
              </a:rPr>
              <a:t/>
            </a:r>
            <a:br>
              <a:rPr lang="en-IN" b="1" dirty="0">
                <a:solidFill>
                  <a:srgbClr val="080808"/>
                </a:solidFill>
              </a:rPr>
            </a:br>
            <a:r>
              <a:rPr lang="en-IN" b="1" dirty="0">
                <a:solidFill>
                  <a:srgbClr val="080808"/>
                </a:solidFill>
              </a:rPr>
              <a:t>    </a:t>
            </a:r>
            <a:r>
              <a:rPr lang="en-IN" b="1" dirty="0">
                <a:solidFill>
                  <a:srgbClr val="0033B3"/>
                </a:solidFill>
              </a:rPr>
              <a:t>return </a:t>
            </a:r>
            <a:r>
              <a:rPr lang="en-IN" b="1" dirty="0" err="1">
                <a:solidFill>
                  <a:srgbClr val="080808"/>
                </a:solidFill>
              </a:rPr>
              <a:t>predictions_df</a:t>
            </a:r>
            <a:r>
              <a:rPr lang="en-IN" b="1" dirty="0">
                <a:solidFill>
                  <a:srgbClr val="080808"/>
                </a:solidFill>
              </a:rPr>
              <a:t/>
            </a:r>
            <a:br>
              <a:rPr lang="en-IN" b="1" dirty="0">
                <a:solidFill>
                  <a:srgbClr val="080808"/>
                </a:solidFill>
              </a:rPr>
            </a:br>
            <a:r>
              <a:rPr lang="en-IN" b="1" dirty="0">
                <a:solidFill>
                  <a:srgbClr val="080808"/>
                </a:solidFill>
              </a:rPr>
              <a:t/>
            </a:r>
            <a:br>
              <a:rPr lang="en-IN" b="1" dirty="0">
                <a:solidFill>
                  <a:srgbClr val="080808"/>
                </a:solidFill>
              </a:rPr>
            </a:br>
            <a:r>
              <a:rPr lang="en-IN" b="1" i="1" dirty="0" smtClean="0">
                <a:solidFill>
                  <a:srgbClr val="8C8C8C"/>
                </a:solidFill>
              </a:rPr>
              <a:t># In[10]:</a:t>
            </a:r>
            <a:r>
              <a:rPr lang="en-IN" b="1" i="1" dirty="0">
                <a:solidFill>
                  <a:srgbClr val="8C8C8C"/>
                </a:solidFill>
              </a:rPr>
              <a:t/>
            </a:r>
            <a:br>
              <a:rPr lang="en-IN" b="1" i="1" dirty="0">
                <a:solidFill>
                  <a:srgbClr val="8C8C8C"/>
                </a:solidFill>
              </a:rPr>
            </a:br>
            <a:r>
              <a:rPr lang="en-IN" b="1" dirty="0" err="1" smtClean="0">
                <a:solidFill>
                  <a:srgbClr val="080808"/>
                </a:solidFill>
              </a:rPr>
              <a:t>predictions_df</a:t>
            </a:r>
            <a:r>
              <a:rPr lang="en-IN" b="1" dirty="0" smtClean="0">
                <a:solidFill>
                  <a:srgbClr val="080808"/>
                </a:solidFill>
              </a:rPr>
              <a:t> </a:t>
            </a:r>
            <a:r>
              <a:rPr lang="en-IN" b="1" dirty="0">
                <a:solidFill>
                  <a:srgbClr val="080808"/>
                </a:solidFill>
              </a:rPr>
              <a:t>= predict_next_30_days(</a:t>
            </a:r>
            <a:r>
              <a:rPr lang="en-IN" b="1" dirty="0" err="1">
                <a:solidFill>
                  <a:srgbClr val="080808"/>
                </a:solidFill>
              </a:rPr>
              <a:t>df</a:t>
            </a:r>
            <a:r>
              <a:rPr lang="en-IN" b="1" dirty="0">
                <a:solidFill>
                  <a:srgbClr val="080808"/>
                </a:solidFill>
              </a:rPr>
              <a:t>, </a:t>
            </a:r>
            <a:r>
              <a:rPr lang="en-IN" b="1" dirty="0">
                <a:solidFill>
                  <a:srgbClr val="1750EB"/>
                </a:solidFill>
              </a:rPr>
              <a:t>245</a:t>
            </a:r>
            <a:r>
              <a:rPr lang="en-IN" b="1" dirty="0">
                <a:solidFill>
                  <a:srgbClr val="080808"/>
                </a:solidFill>
              </a:rPr>
              <a:t>, </a:t>
            </a:r>
            <a:r>
              <a:rPr lang="en-IN" b="1" dirty="0">
                <a:solidFill>
                  <a:srgbClr val="1750EB"/>
                </a:solidFill>
              </a:rPr>
              <a:t>88.25</a:t>
            </a:r>
            <a:r>
              <a:rPr lang="en-IN" b="1" dirty="0">
                <a:solidFill>
                  <a:srgbClr val="080808"/>
                </a:solidFill>
              </a:rPr>
              <a:t>)</a:t>
            </a:r>
            <a:br>
              <a:rPr lang="en-IN" b="1" dirty="0">
                <a:solidFill>
                  <a:srgbClr val="080808"/>
                </a:solidFill>
              </a:rPr>
            </a:br>
            <a:r>
              <a:rPr lang="en-IN" b="1" dirty="0">
                <a:solidFill>
                  <a:srgbClr val="080808"/>
                </a:solidFill>
              </a:rPr>
              <a:t>print(</a:t>
            </a:r>
            <a:r>
              <a:rPr lang="en-IN" b="1" dirty="0" err="1">
                <a:solidFill>
                  <a:srgbClr val="080808"/>
                </a:solidFill>
              </a:rPr>
              <a:t>predictions_df</a:t>
            </a:r>
            <a:r>
              <a:rPr lang="en-IN" b="1" dirty="0">
                <a:solidFill>
                  <a:srgbClr val="080808"/>
                </a:solidFill>
              </a:rPr>
              <a:t>)</a:t>
            </a:r>
          </a:p>
          <a:p>
            <a:pPr>
              <a:lnSpc>
                <a:spcPct val="120000"/>
              </a:lnSpc>
            </a:pPr>
            <a:endParaRPr lang="en-IN" b="1" dirty="0"/>
          </a:p>
        </p:txBody>
      </p:sp>
    </p:spTree>
    <p:extLst>
      <p:ext uri="{BB962C8B-B14F-4D97-AF65-F5344CB8AC3E}">
        <p14:creationId xmlns:p14="http://schemas.microsoft.com/office/powerpoint/2010/main" xmlns="" val="25455780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505" y="365126"/>
            <a:ext cx="11654444" cy="831908"/>
          </a:xfrm>
        </p:spPr>
        <p:txBody>
          <a:bodyPr>
            <a:normAutofit fontScale="90000"/>
          </a:bodyPr>
          <a:lstStyle/>
          <a:p>
            <a:r>
              <a:rPr lang="en-US" b="1" dirty="0">
                <a:solidFill>
                  <a:srgbClr val="FF0000"/>
                </a:solidFill>
              </a:rPr>
              <a:t>Temperature Prediction Using Random Forest</a:t>
            </a:r>
            <a:r>
              <a:rPr lang="en-IN" dirty="0">
                <a:solidFill>
                  <a:srgbClr val="FF0000"/>
                </a:solidFill>
              </a:rPr>
              <a:t/>
            </a:r>
            <a:br>
              <a:rPr lang="en-IN" dirty="0">
                <a:solidFill>
                  <a:srgbClr val="FF0000"/>
                </a:solidFill>
              </a:rPr>
            </a:br>
            <a:endParaRPr lang="en-IN" dirty="0">
              <a:solidFill>
                <a:srgbClr val="FF0000"/>
              </a:solidFill>
            </a:endParaRPr>
          </a:p>
        </p:txBody>
      </p:sp>
      <p:sp>
        <p:nvSpPr>
          <p:cNvPr id="3" name="Content Placeholder 2"/>
          <p:cNvSpPr>
            <a:spLocks noGrp="1"/>
          </p:cNvSpPr>
          <p:nvPr>
            <p:ph sz="quarter" idx="1"/>
          </p:nvPr>
        </p:nvSpPr>
        <p:spPr>
          <a:xfrm>
            <a:off x="228600" y="1047402"/>
            <a:ext cx="11734800" cy="5614655"/>
          </a:xfrm>
          <a:solidFill>
            <a:schemeClr val="accent2">
              <a:lumMod val="20000"/>
              <a:lumOff val="80000"/>
            </a:schemeClr>
          </a:solidFill>
          <a:ln>
            <a:solidFill>
              <a:schemeClr val="tx1"/>
            </a:solidFill>
          </a:ln>
        </p:spPr>
        <p:txBody>
          <a:bodyPr>
            <a:normAutofit fontScale="62500" lnSpcReduction="20000"/>
          </a:bodyPr>
          <a:lstStyle/>
          <a:p>
            <a:r>
              <a:rPr lang="en-IN" b="1" i="1" dirty="0">
                <a:solidFill>
                  <a:srgbClr val="8C8C8C"/>
                </a:solidFill>
              </a:rPr>
              <a:t># </a:t>
            </a:r>
            <a:r>
              <a:rPr lang="en-IN" b="1" i="1" dirty="0" smtClean="0">
                <a:solidFill>
                  <a:srgbClr val="8C8C8C"/>
                </a:solidFill>
              </a:rPr>
              <a:t>In[1]:</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dirty="0">
                <a:solidFill>
                  <a:srgbClr val="0033B3"/>
                </a:solidFill>
              </a:rPr>
              <a:t>import </a:t>
            </a:r>
            <a:r>
              <a:rPr lang="en-IN" b="1" dirty="0" err="1">
                <a:solidFill>
                  <a:srgbClr val="080808"/>
                </a:solidFill>
              </a:rPr>
              <a:t>numpy</a:t>
            </a:r>
            <a:r>
              <a:rPr lang="en-IN" b="1" dirty="0">
                <a:solidFill>
                  <a:srgbClr val="080808"/>
                </a:solidFill>
              </a:rPr>
              <a:t> </a:t>
            </a:r>
            <a:r>
              <a:rPr lang="en-IN" b="1" dirty="0">
                <a:solidFill>
                  <a:srgbClr val="0033B3"/>
                </a:solidFill>
              </a:rPr>
              <a:t>as </a:t>
            </a:r>
            <a:r>
              <a:rPr lang="en-IN" b="1" dirty="0" err="1">
                <a:solidFill>
                  <a:srgbClr val="080808"/>
                </a:solidFill>
              </a:rPr>
              <a:t>np</a:t>
            </a:r>
            <a:r>
              <a:rPr lang="en-IN" b="1" dirty="0">
                <a:solidFill>
                  <a:srgbClr val="080808"/>
                </a:solidFill>
              </a:rPr>
              <a:t/>
            </a:r>
            <a:br>
              <a:rPr lang="en-IN" b="1" dirty="0">
                <a:solidFill>
                  <a:srgbClr val="080808"/>
                </a:solidFill>
              </a:rPr>
            </a:br>
            <a:r>
              <a:rPr lang="en-IN" b="1" dirty="0">
                <a:solidFill>
                  <a:srgbClr val="0033B3"/>
                </a:solidFill>
              </a:rPr>
              <a:t>import </a:t>
            </a:r>
            <a:r>
              <a:rPr lang="en-IN" b="1" dirty="0">
                <a:solidFill>
                  <a:srgbClr val="080808"/>
                </a:solidFill>
              </a:rPr>
              <a:t>pandas </a:t>
            </a:r>
            <a:r>
              <a:rPr lang="en-IN" b="1" dirty="0">
                <a:solidFill>
                  <a:srgbClr val="0033B3"/>
                </a:solidFill>
              </a:rPr>
              <a:t>as </a:t>
            </a:r>
            <a:r>
              <a:rPr lang="en-IN" b="1" dirty="0" err="1">
                <a:solidFill>
                  <a:srgbClr val="080808"/>
                </a:solidFill>
              </a:rPr>
              <a:t>pd</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sklearn.model_selection</a:t>
            </a:r>
            <a:r>
              <a:rPr lang="en-IN" b="1" dirty="0">
                <a:solidFill>
                  <a:srgbClr val="080808"/>
                </a:solidFill>
              </a:rPr>
              <a:t> </a:t>
            </a:r>
            <a:r>
              <a:rPr lang="en-IN" b="1" dirty="0">
                <a:solidFill>
                  <a:srgbClr val="0033B3"/>
                </a:solidFill>
              </a:rPr>
              <a:t>import </a:t>
            </a:r>
            <a:r>
              <a:rPr lang="en-IN" b="1" dirty="0" err="1">
                <a:solidFill>
                  <a:srgbClr val="080808"/>
                </a:solidFill>
              </a:rPr>
              <a:t>train_test_split</a:t>
            </a:r>
            <a:r>
              <a:rPr lang="en-IN" b="1" dirty="0">
                <a:solidFill>
                  <a:srgbClr val="080808"/>
                </a:solidFill>
              </a:rPr>
              <a:t/>
            </a:r>
            <a:br>
              <a:rPr lang="en-IN" b="1" dirty="0">
                <a:solidFill>
                  <a:srgbClr val="080808"/>
                </a:solidFill>
              </a:rPr>
            </a:br>
            <a:r>
              <a:rPr lang="en-IN" b="1" dirty="0">
                <a:solidFill>
                  <a:srgbClr val="0033B3"/>
                </a:solidFill>
              </a:rPr>
              <a:t>from </a:t>
            </a:r>
            <a:r>
              <a:rPr lang="en-IN" b="1" dirty="0">
                <a:solidFill>
                  <a:srgbClr val="080808"/>
                </a:solidFill>
              </a:rPr>
              <a:t>sklearn.ensemble </a:t>
            </a:r>
            <a:r>
              <a:rPr lang="en-IN" b="1" dirty="0">
                <a:solidFill>
                  <a:srgbClr val="0033B3"/>
                </a:solidFill>
              </a:rPr>
              <a:t>import </a:t>
            </a:r>
            <a:r>
              <a:rPr lang="en-IN" b="1" dirty="0" err="1">
                <a:solidFill>
                  <a:srgbClr val="080808"/>
                </a:solidFill>
              </a:rPr>
              <a:t>RandomForestRegressor</a:t>
            </a:r>
            <a:r>
              <a:rPr lang="en-IN" b="1" dirty="0">
                <a:solidFill>
                  <a:srgbClr val="080808"/>
                </a:solidFill>
              </a:rPr>
              <a:t>  </a:t>
            </a:r>
            <a:r>
              <a:rPr lang="en-IN" b="1" i="1" dirty="0">
                <a:solidFill>
                  <a:srgbClr val="8C8C8C"/>
                </a:solidFill>
              </a:rPr>
              <a:t># For regression problems</a:t>
            </a:r>
            <a:br>
              <a:rPr lang="en-IN" b="1" i="1" dirty="0">
                <a:solidFill>
                  <a:srgbClr val="8C8C8C"/>
                </a:solidFill>
              </a:rPr>
            </a:br>
            <a:r>
              <a:rPr lang="en-IN" b="1" dirty="0">
                <a:solidFill>
                  <a:srgbClr val="0033B3"/>
                </a:solidFill>
              </a:rPr>
              <a:t>from </a:t>
            </a:r>
            <a:r>
              <a:rPr lang="en-IN" b="1" dirty="0">
                <a:solidFill>
                  <a:srgbClr val="080808"/>
                </a:solidFill>
              </a:rPr>
              <a:t>sklearn.ensemble </a:t>
            </a:r>
            <a:r>
              <a:rPr lang="en-IN" b="1" dirty="0">
                <a:solidFill>
                  <a:srgbClr val="0033B3"/>
                </a:solidFill>
              </a:rPr>
              <a:t>import </a:t>
            </a:r>
            <a:r>
              <a:rPr lang="en-IN" b="1" dirty="0" err="1">
                <a:solidFill>
                  <a:srgbClr val="080808"/>
                </a:solidFill>
              </a:rPr>
              <a:t>RandomForestClassifier</a:t>
            </a:r>
            <a:r>
              <a:rPr lang="en-IN" b="1" dirty="0">
                <a:solidFill>
                  <a:srgbClr val="080808"/>
                </a:solidFill>
              </a:rPr>
              <a:t>  </a:t>
            </a:r>
            <a:r>
              <a:rPr lang="en-IN" b="1" i="1" dirty="0">
                <a:solidFill>
                  <a:srgbClr val="8C8C8C"/>
                </a:solidFill>
              </a:rPr>
              <a:t># For classification problems</a:t>
            </a:r>
            <a:br>
              <a:rPr lang="en-IN" b="1" i="1" dirty="0">
                <a:solidFill>
                  <a:srgbClr val="8C8C8C"/>
                </a:solidFill>
              </a:rPr>
            </a:br>
            <a:r>
              <a:rPr lang="en-IN" b="1" dirty="0">
                <a:solidFill>
                  <a:srgbClr val="0033B3"/>
                </a:solidFill>
              </a:rPr>
              <a:t>from </a:t>
            </a:r>
            <a:r>
              <a:rPr lang="en-IN" b="1" dirty="0" err="1">
                <a:solidFill>
                  <a:srgbClr val="080808"/>
                </a:solidFill>
              </a:rPr>
              <a:t>sklearn.metrics</a:t>
            </a:r>
            <a:r>
              <a:rPr lang="en-IN" b="1" dirty="0">
                <a:solidFill>
                  <a:srgbClr val="080808"/>
                </a:solidFill>
              </a:rPr>
              <a:t> </a:t>
            </a:r>
            <a:r>
              <a:rPr lang="en-IN" b="1" dirty="0">
                <a:solidFill>
                  <a:srgbClr val="0033B3"/>
                </a:solidFill>
              </a:rPr>
              <a:t>import </a:t>
            </a:r>
            <a:r>
              <a:rPr lang="en-IN" b="1" dirty="0" err="1">
                <a:solidFill>
                  <a:srgbClr val="080808"/>
                </a:solidFill>
              </a:rPr>
              <a:t>mean_squared_error</a:t>
            </a:r>
            <a:r>
              <a:rPr lang="en-IN" b="1" dirty="0">
                <a:solidFill>
                  <a:srgbClr val="080808"/>
                </a:solidFill>
              </a:rPr>
              <a:t>, </a:t>
            </a:r>
            <a:r>
              <a:rPr lang="en-IN" b="1" dirty="0" err="1">
                <a:solidFill>
                  <a:srgbClr val="080808"/>
                </a:solidFill>
              </a:rPr>
              <a:t>accuracy_score</a:t>
            </a:r>
            <a:r>
              <a:rPr lang="en-IN" b="1" dirty="0">
                <a:solidFill>
                  <a:srgbClr val="080808"/>
                </a:solidFill>
              </a:rPr>
              <a:t/>
            </a:r>
            <a:br>
              <a:rPr lang="en-IN" b="1" dirty="0">
                <a:solidFill>
                  <a:srgbClr val="080808"/>
                </a:solidFill>
              </a:rPr>
            </a:br>
            <a:r>
              <a:rPr lang="en-IN" b="1" dirty="0">
                <a:solidFill>
                  <a:srgbClr val="0033B3"/>
                </a:solidFill>
              </a:rPr>
              <a:t>from </a:t>
            </a:r>
            <a:r>
              <a:rPr lang="en-IN" b="1" dirty="0" err="1">
                <a:solidFill>
                  <a:srgbClr val="080808"/>
                </a:solidFill>
              </a:rPr>
              <a:t>sklearn.metrics</a:t>
            </a:r>
            <a:r>
              <a:rPr lang="en-IN" b="1" dirty="0">
                <a:solidFill>
                  <a:srgbClr val="080808"/>
                </a:solidFill>
              </a:rPr>
              <a:t> </a:t>
            </a:r>
            <a:r>
              <a:rPr lang="en-IN" b="1" dirty="0">
                <a:solidFill>
                  <a:srgbClr val="0033B3"/>
                </a:solidFill>
              </a:rPr>
              <a:t>import </a:t>
            </a:r>
            <a:r>
              <a:rPr lang="en-IN" b="1" dirty="0">
                <a:solidFill>
                  <a:srgbClr val="080808"/>
                </a:solidFill>
              </a:rPr>
              <a:t>mean_absolute_error, </a:t>
            </a:r>
            <a:r>
              <a:rPr lang="en-IN" b="1" dirty="0" err="1">
                <a:solidFill>
                  <a:srgbClr val="080808"/>
                </a:solidFill>
              </a:rPr>
              <a:t>mean_squared_error</a:t>
            </a:r>
            <a:r>
              <a:rPr lang="en-IN" b="1" dirty="0">
                <a:solidFill>
                  <a:srgbClr val="080808"/>
                </a:solidFill>
              </a:rPr>
              <a:t>, r2_score</a:t>
            </a:r>
            <a:br>
              <a:rPr lang="en-IN" b="1" dirty="0">
                <a:solidFill>
                  <a:srgbClr val="080808"/>
                </a:solidFill>
              </a:rPr>
            </a:br>
            <a:r>
              <a:rPr lang="en-IN" b="1" dirty="0">
                <a:solidFill>
                  <a:srgbClr val="0033B3"/>
                </a:solidFill>
              </a:rPr>
              <a:t>from </a:t>
            </a:r>
            <a:r>
              <a:rPr lang="en-IN" b="1" dirty="0" err="1">
                <a:solidFill>
                  <a:srgbClr val="080808"/>
                </a:solidFill>
              </a:rPr>
              <a:t>sklearn.model_selection</a:t>
            </a:r>
            <a:r>
              <a:rPr lang="en-IN" b="1" dirty="0">
                <a:solidFill>
                  <a:srgbClr val="080808"/>
                </a:solidFill>
              </a:rPr>
              <a:t> </a:t>
            </a:r>
            <a:r>
              <a:rPr lang="en-IN" b="1" dirty="0">
                <a:solidFill>
                  <a:srgbClr val="0033B3"/>
                </a:solidFill>
              </a:rPr>
              <a:t>import </a:t>
            </a:r>
            <a:r>
              <a:rPr lang="en-IN" b="1" dirty="0" err="1">
                <a:solidFill>
                  <a:srgbClr val="080808"/>
                </a:solidFill>
              </a:rPr>
              <a:t>cross_val_score</a:t>
            </a:r>
            <a:r>
              <a:rPr lang="en-IN" b="1" dirty="0">
                <a:solidFill>
                  <a:srgbClr val="080808"/>
                </a:solidFill>
              </a:rPr>
              <a:t/>
            </a:r>
            <a:br>
              <a:rPr lang="en-IN" b="1" dirty="0">
                <a:solidFill>
                  <a:srgbClr val="080808"/>
                </a:solidFill>
              </a:rPr>
            </a:br>
            <a:r>
              <a:rPr lang="en-IN" b="1" dirty="0">
                <a:solidFill>
                  <a:srgbClr val="080808"/>
                </a:solidFill>
              </a:rPr>
              <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a:t>
            </a:r>
            <a:r>
              <a:rPr lang="en-IN" b="1" i="1" dirty="0" smtClean="0">
                <a:solidFill>
                  <a:srgbClr val="8C8C8C"/>
                </a:solidFill>
              </a:rPr>
              <a:t>In[2]</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Reading the CSV file and skipping bad lines</a:t>
            </a:r>
            <a:br>
              <a:rPr lang="en-IN" b="1" i="1" dirty="0">
                <a:solidFill>
                  <a:srgbClr val="8C8C8C"/>
                </a:solidFill>
              </a:rPr>
            </a:br>
            <a:r>
              <a:rPr lang="en-IN" b="1" dirty="0" err="1">
                <a:solidFill>
                  <a:srgbClr val="080808"/>
                </a:solidFill>
              </a:rPr>
              <a:t>df</a:t>
            </a:r>
            <a:r>
              <a:rPr lang="en-IN" b="1" dirty="0">
                <a:solidFill>
                  <a:srgbClr val="080808"/>
                </a:solidFill>
              </a:rPr>
              <a:t> = </a:t>
            </a:r>
            <a:r>
              <a:rPr lang="en-IN" b="1" dirty="0" err="1">
                <a:solidFill>
                  <a:srgbClr val="080808"/>
                </a:solidFill>
              </a:rPr>
              <a:t>pd.read_csv</a:t>
            </a:r>
            <a:r>
              <a:rPr lang="en-IN" b="1" dirty="0">
                <a:solidFill>
                  <a:srgbClr val="080808"/>
                </a:solidFill>
              </a:rPr>
              <a:t>(</a:t>
            </a:r>
            <a:r>
              <a:rPr lang="en-IN" b="1" dirty="0">
                <a:solidFill>
                  <a:srgbClr val="067D17"/>
                </a:solidFill>
              </a:rPr>
              <a:t>"aug31.csv"</a:t>
            </a:r>
            <a:r>
              <a:rPr lang="en-IN" b="1" dirty="0">
                <a:solidFill>
                  <a:srgbClr val="080808"/>
                </a:solidFill>
              </a:rPr>
              <a:t>)  </a:t>
            </a:r>
            <a:r>
              <a:rPr lang="en-IN" b="1" i="1" dirty="0">
                <a:solidFill>
                  <a:srgbClr val="8C8C8C"/>
                </a:solidFill>
              </a:rPr>
              <a:t># Adjust '</a:t>
            </a:r>
            <a:r>
              <a:rPr lang="en-IN" b="1" i="1" dirty="0" err="1">
                <a:solidFill>
                  <a:srgbClr val="8C8C8C"/>
                </a:solidFill>
              </a:rPr>
              <a:t>sep</a:t>
            </a:r>
            <a:r>
              <a:rPr lang="en-IN" b="1" i="1" dirty="0">
                <a:solidFill>
                  <a:srgbClr val="8C8C8C"/>
                </a:solidFill>
              </a:rPr>
              <a:t>' if a different delimiter is used</a:t>
            </a:r>
            <a:br>
              <a:rPr lang="en-IN" b="1" i="1" dirty="0">
                <a:solidFill>
                  <a:srgbClr val="8C8C8C"/>
                </a:solidFill>
              </a:rPr>
            </a:br>
            <a:r>
              <a:rPr lang="en-IN" b="1" i="1" dirty="0">
                <a:solidFill>
                  <a:srgbClr val="8C8C8C"/>
                </a:solidFill>
              </a:rPr>
              <a:t># Display the first few rows</a:t>
            </a:r>
            <a:br>
              <a:rPr lang="en-IN" b="1" i="1" dirty="0">
                <a:solidFill>
                  <a:srgbClr val="8C8C8C"/>
                </a:solidFill>
              </a:rPr>
            </a:br>
            <a:r>
              <a:rPr lang="en-IN" b="1" dirty="0" err="1">
                <a:solidFill>
                  <a:srgbClr val="080808"/>
                </a:solidFill>
              </a:rPr>
              <a:t>df.head</a:t>
            </a:r>
            <a:r>
              <a:rPr lang="en-IN" b="1" dirty="0">
                <a:solidFill>
                  <a:srgbClr val="080808"/>
                </a:solidFill>
              </a:rPr>
              <a:t>()</a:t>
            </a:r>
            <a:br>
              <a:rPr lang="en-IN" b="1" dirty="0">
                <a:solidFill>
                  <a:srgbClr val="080808"/>
                </a:solidFill>
              </a:rPr>
            </a:br>
            <a:r>
              <a:rPr lang="en-IN" b="1" dirty="0">
                <a:solidFill>
                  <a:srgbClr val="080808"/>
                </a:solidFill>
              </a:rPr>
              <a:t/>
            </a:r>
            <a:br>
              <a:rPr lang="en-IN" b="1" dirty="0">
                <a:solidFill>
                  <a:srgbClr val="080808"/>
                </a:solidFill>
              </a:rPr>
            </a:br>
            <a:r>
              <a:rPr lang="en-IN" b="1" i="1" dirty="0">
                <a:solidFill>
                  <a:srgbClr val="8C8C8C"/>
                </a:solidFill>
              </a:rPr>
              <a:t># </a:t>
            </a:r>
            <a:r>
              <a:rPr lang="en-IN" b="1" i="1" dirty="0" smtClean="0">
                <a:solidFill>
                  <a:srgbClr val="8C8C8C"/>
                </a:solidFill>
              </a:rPr>
              <a:t>In[3]:</a:t>
            </a:r>
            <a:r>
              <a:rPr lang="en-IN" b="1" i="1" dirty="0">
                <a:solidFill>
                  <a:srgbClr val="8C8C8C"/>
                </a:solidFill>
              </a:rPr>
              <a:t/>
            </a:r>
            <a:br>
              <a:rPr lang="en-IN" b="1" i="1" dirty="0">
                <a:solidFill>
                  <a:srgbClr val="8C8C8C"/>
                </a:solidFill>
              </a:rPr>
            </a:br>
            <a:r>
              <a:rPr lang="en-IN" b="1" i="1" dirty="0">
                <a:solidFill>
                  <a:srgbClr val="8C8C8C"/>
                </a:solidFill>
              </a:rPr>
              <a:t/>
            </a:r>
            <a:br>
              <a:rPr lang="en-IN" b="1" i="1" dirty="0">
                <a:solidFill>
                  <a:srgbClr val="8C8C8C"/>
                </a:solidFill>
              </a:rPr>
            </a:br>
            <a:r>
              <a:rPr lang="en-IN" b="1" i="1" dirty="0">
                <a:solidFill>
                  <a:srgbClr val="8C8C8C"/>
                </a:solidFill>
              </a:rPr>
              <a:t># Define features (X) and target (y)</a:t>
            </a:r>
            <a:br>
              <a:rPr lang="en-IN" b="1" i="1" dirty="0">
                <a:solidFill>
                  <a:srgbClr val="8C8C8C"/>
                </a:solidFill>
              </a:rPr>
            </a:br>
            <a:r>
              <a:rPr lang="en-IN" b="1" dirty="0">
                <a:solidFill>
                  <a:srgbClr val="080808"/>
                </a:solidFill>
              </a:rPr>
              <a:t>X = </a:t>
            </a:r>
            <a:r>
              <a:rPr lang="en-IN" b="1" dirty="0" err="1">
                <a:solidFill>
                  <a:srgbClr val="080808"/>
                </a:solidFill>
              </a:rPr>
              <a:t>df</a:t>
            </a:r>
            <a:r>
              <a:rPr lang="en-IN" b="1" dirty="0">
                <a:solidFill>
                  <a:srgbClr val="080808"/>
                </a:solidFill>
              </a:rPr>
              <a:t>[[</a:t>
            </a:r>
            <a:r>
              <a:rPr lang="en-IN" b="1" dirty="0">
                <a:solidFill>
                  <a:srgbClr val="067D17"/>
                </a:solidFill>
              </a:rPr>
              <a:t>'YEAR'</a:t>
            </a:r>
            <a:r>
              <a:rPr lang="en-IN" b="1" dirty="0">
                <a:solidFill>
                  <a:srgbClr val="080808"/>
                </a:solidFill>
              </a:rPr>
              <a:t>, </a:t>
            </a:r>
            <a:r>
              <a:rPr lang="en-IN" b="1" dirty="0">
                <a:solidFill>
                  <a:srgbClr val="067D17"/>
                </a:solidFill>
              </a:rPr>
              <a:t>'DOY'</a:t>
            </a:r>
            <a:r>
              <a:rPr lang="en-IN" b="1" dirty="0">
                <a:solidFill>
                  <a:srgbClr val="080808"/>
                </a:solidFill>
              </a:rPr>
              <a:t>, </a:t>
            </a:r>
            <a:r>
              <a:rPr lang="en-IN" b="1" dirty="0">
                <a:solidFill>
                  <a:srgbClr val="067D17"/>
                </a:solidFill>
              </a:rPr>
              <a:t>'RH2M'</a:t>
            </a:r>
            <a:r>
              <a:rPr lang="en-IN" b="1" dirty="0">
                <a:solidFill>
                  <a:srgbClr val="080808"/>
                </a:solidFill>
              </a:rPr>
              <a:t>]]  </a:t>
            </a:r>
            <a:r>
              <a:rPr lang="en-IN" b="1" i="1" dirty="0">
                <a:solidFill>
                  <a:srgbClr val="8C8C8C"/>
                </a:solidFill>
              </a:rPr>
              <a:t># Features</a:t>
            </a:r>
            <a:br>
              <a:rPr lang="en-IN" b="1" i="1" dirty="0">
                <a:solidFill>
                  <a:srgbClr val="8C8C8C"/>
                </a:solidFill>
              </a:rPr>
            </a:br>
            <a:r>
              <a:rPr lang="en-IN" b="1" dirty="0">
                <a:solidFill>
                  <a:srgbClr val="080808"/>
                </a:solidFill>
              </a:rPr>
              <a:t>y = </a:t>
            </a:r>
            <a:r>
              <a:rPr lang="en-IN" b="1" dirty="0" err="1">
                <a:solidFill>
                  <a:srgbClr val="080808"/>
                </a:solidFill>
              </a:rPr>
              <a:t>df</a:t>
            </a:r>
            <a:r>
              <a:rPr lang="en-IN" b="1" dirty="0">
                <a:solidFill>
                  <a:srgbClr val="080808"/>
                </a:solidFill>
              </a:rPr>
              <a:t>[</a:t>
            </a:r>
            <a:r>
              <a:rPr lang="en-IN" b="1" dirty="0">
                <a:solidFill>
                  <a:srgbClr val="067D17"/>
                </a:solidFill>
              </a:rPr>
              <a:t>'T2M'</a:t>
            </a:r>
            <a:r>
              <a:rPr lang="en-IN" b="1" dirty="0">
                <a:solidFill>
                  <a:srgbClr val="080808"/>
                </a:solidFill>
              </a:rPr>
              <a:t>]  </a:t>
            </a:r>
            <a:r>
              <a:rPr lang="en-IN" b="1" i="1" dirty="0">
                <a:solidFill>
                  <a:srgbClr val="8C8C8C"/>
                </a:solidFill>
              </a:rPr>
              <a:t># Target variable</a:t>
            </a:r>
            <a:r>
              <a:rPr lang="en-IN" i="1" dirty="0">
                <a:solidFill>
                  <a:srgbClr val="8C8C8C"/>
                </a:solidFill>
              </a:rPr>
              <a:t/>
            </a:r>
            <a:br>
              <a:rPr lang="en-IN" i="1" dirty="0">
                <a:solidFill>
                  <a:srgbClr val="8C8C8C"/>
                </a:solidFill>
              </a:rPr>
            </a:br>
            <a:endParaRPr lang="en-IN" dirty="0">
              <a:solidFill>
                <a:srgbClr val="080808"/>
              </a:solidFill>
            </a:endParaRPr>
          </a:p>
          <a:p>
            <a:endParaRPr lang="en-IN" dirty="0"/>
          </a:p>
        </p:txBody>
      </p:sp>
    </p:spTree>
    <p:extLst>
      <p:ext uri="{BB962C8B-B14F-4D97-AF65-F5344CB8AC3E}">
        <p14:creationId xmlns:p14="http://schemas.microsoft.com/office/powerpoint/2010/main" xmlns="" val="39420026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195943" y="224444"/>
            <a:ext cx="11821886" cy="6394070"/>
          </a:xfrm>
          <a:solidFill>
            <a:schemeClr val="accent2">
              <a:lumMod val="20000"/>
              <a:lumOff val="80000"/>
            </a:schemeClr>
          </a:solidFill>
          <a:ln>
            <a:solidFill>
              <a:schemeClr val="tx1"/>
            </a:solidFill>
          </a:ln>
        </p:spPr>
        <p:txBody>
          <a:bodyPr>
            <a:noAutofit/>
          </a:bodyPr>
          <a:lstStyle/>
          <a:p>
            <a:r>
              <a:rPr lang="en-IN" sz="1200" b="1" i="1" dirty="0">
                <a:solidFill>
                  <a:srgbClr val="8C8C8C"/>
                </a:solidFill>
              </a:rPr>
              <a:t># </a:t>
            </a:r>
            <a:r>
              <a:rPr lang="en-IN" sz="1200" b="1" i="1" dirty="0" smtClean="0">
                <a:solidFill>
                  <a:srgbClr val="8C8C8C"/>
                </a:solidFill>
              </a:rPr>
              <a:t>In[4]:</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a:solidFill>
                  <a:srgbClr val="8C8C8C"/>
                </a:solidFill>
              </a:rPr>
              <a:t># Handle missing values if any</a:t>
            </a:r>
            <a:br>
              <a:rPr lang="en-IN" sz="1200" b="1" i="1" dirty="0">
                <a:solidFill>
                  <a:srgbClr val="8C8C8C"/>
                </a:solidFill>
              </a:rPr>
            </a:br>
            <a:r>
              <a:rPr lang="en-IN" sz="1200" b="1" dirty="0" err="1">
                <a:solidFill>
                  <a:srgbClr val="080808"/>
                </a:solidFill>
              </a:rPr>
              <a:t>X.fillna</a:t>
            </a:r>
            <a:r>
              <a:rPr lang="en-IN" sz="1200" b="1" dirty="0">
                <a:solidFill>
                  <a:srgbClr val="080808"/>
                </a:solidFill>
              </a:rPr>
              <a:t>(</a:t>
            </a:r>
            <a:r>
              <a:rPr lang="en-IN" sz="1200" b="1" dirty="0" err="1">
                <a:solidFill>
                  <a:srgbClr val="080808"/>
                </a:solidFill>
              </a:rPr>
              <a:t>X.mean</a:t>
            </a:r>
            <a:r>
              <a:rPr lang="en-IN" sz="1200" b="1" dirty="0">
                <a:solidFill>
                  <a:srgbClr val="080808"/>
                </a:solidFill>
              </a:rPr>
              <a:t>(), </a:t>
            </a:r>
            <a:r>
              <a:rPr lang="en-IN" sz="1200" b="1" dirty="0" err="1">
                <a:solidFill>
                  <a:srgbClr val="080808"/>
                </a:solidFill>
              </a:rPr>
              <a:t>inplace</a:t>
            </a:r>
            <a:r>
              <a:rPr lang="en-IN" sz="1200" b="1" dirty="0">
                <a:solidFill>
                  <a:srgbClr val="080808"/>
                </a:solidFill>
              </a:rPr>
              <a:t>=</a:t>
            </a:r>
            <a:r>
              <a:rPr lang="en-IN" sz="1200" b="1" dirty="0">
                <a:solidFill>
                  <a:srgbClr val="0033B3"/>
                </a:solidFill>
              </a:rPr>
              <a:t>True</a:t>
            </a:r>
            <a:r>
              <a:rPr lang="en-IN" sz="1200" b="1" dirty="0">
                <a:solidFill>
                  <a:srgbClr val="080808"/>
                </a:solidFill>
              </a:rPr>
              <a:t>)</a:t>
            </a:r>
            <a:br>
              <a:rPr lang="en-IN" sz="1200" b="1" dirty="0">
                <a:solidFill>
                  <a:srgbClr val="080808"/>
                </a:solidFill>
              </a:rPr>
            </a:br>
            <a:r>
              <a:rPr lang="en-IN" sz="1200" b="1" dirty="0" err="1">
                <a:solidFill>
                  <a:srgbClr val="080808"/>
                </a:solidFill>
              </a:rPr>
              <a:t>y.fillna</a:t>
            </a:r>
            <a:r>
              <a:rPr lang="en-IN" sz="1200" b="1" dirty="0">
                <a:solidFill>
                  <a:srgbClr val="080808"/>
                </a:solidFill>
              </a:rPr>
              <a:t>(</a:t>
            </a:r>
            <a:r>
              <a:rPr lang="en-IN" sz="1200" b="1" dirty="0" err="1">
                <a:solidFill>
                  <a:srgbClr val="080808"/>
                </a:solidFill>
              </a:rPr>
              <a:t>y.mean</a:t>
            </a:r>
            <a:r>
              <a:rPr lang="en-IN" sz="1200" b="1" dirty="0">
                <a:solidFill>
                  <a:srgbClr val="080808"/>
                </a:solidFill>
              </a:rPr>
              <a:t>(), </a:t>
            </a:r>
            <a:r>
              <a:rPr lang="en-IN" sz="1200" b="1" dirty="0" err="1">
                <a:solidFill>
                  <a:srgbClr val="080808"/>
                </a:solidFill>
              </a:rPr>
              <a:t>inplace</a:t>
            </a:r>
            <a:r>
              <a:rPr lang="en-IN" sz="1200" b="1" dirty="0">
                <a:solidFill>
                  <a:srgbClr val="080808"/>
                </a:solidFill>
              </a:rPr>
              <a:t>=</a:t>
            </a:r>
            <a:r>
              <a:rPr lang="en-IN" sz="1200" b="1" dirty="0">
                <a:solidFill>
                  <a:srgbClr val="0033B3"/>
                </a:solidFill>
              </a:rPr>
              <a:t>True</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r>
              <a:rPr lang="en-IN" sz="1200" b="1" i="1" dirty="0" smtClean="0">
                <a:solidFill>
                  <a:srgbClr val="8C8C8C"/>
                </a:solidFill>
              </a:rPr>
              <a:t># In[5]:</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smtClean="0">
                <a:solidFill>
                  <a:srgbClr val="8C8C8C"/>
                </a:solidFill>
              </a:rPr>
              <a:t># </a:t>
            </a:r>
            <a:r>
              <a:rPr lang="en-IN" sz="1200" b="1" i="1" dirty="0">
                <a:solidFill>
                  <a:srgbClr val="8C8C8C"/>
                </a:solidFill>
              </a:rPr>
              <a:t>Split the data into training and testing sets</a:t>
            </a:r>
            <a:br>
              <a:rPr lang="en-IN" sz="1200" b="1" i="1" dirty="0">
                <a:solidFill>
                  <a:srgbClr val="8C8C8C"/>
                </a:solidFill>
              </a:rPr>
            </a:br>
            <a:r>
              <a:rPr lang="en-IN" sz="1200" b="1" dirty="0" err="1">
                <a:solidFill>
                  <a:srgbClr val="080808"/>
                </a:solidFill>
              </a:rPr>
              <a:t>X_train</a:t>
            </a:r>
            <a:r>
              <a:rPr lang="en-IN" sz="1200" b="1" dirty="0">
                <a:solidFill>
                  <a:srgbClr val="080808"/>
                </a:solidFill>
              </a:rPr>
              <a:t>, </a:t>
            </a:r>
            <a:r>
              <a:rPr lang="en-IN" sz="1200" b="1" dirty="0" err="1">
                <a:solidFill>
                  <a:srgbClr val="080808"/>
                </a:solidFill>
              </a:rPr>
              <a:t>X_test</a:t>
            </a:r>
            <a:r>
              <a:rPr lang="en-IN" sz="1200" b="1" dirty="0">
                <a:solidFill>
                  <a:srgbClr val="080808"/>
                </a:solidFill>
              </a:rPr>
              <a:t>, </a:t>
            </a:r>
            <a:r>
              <a:rPr lang="en-IN" sz="1200" b="1" dirty="0" err="1">
                <a:solidFill>
                  <a:srgbClr val="080808"/>
                </a:solidFill>
              </a:rPr>
              <a:t>y_train</a:t>
            </a:r>
            <a:r>
              <a:rPr lang="en-IN" sz="1200" b="1" dirty="0">
                <a:solidFill>
                  <a:srgbClr val="080808"/>
                </a:solidFill>
              </a:rPr>
              <a:t>, </a:t>
            </a:r>
            <a:r>
              <a:rPr lang="en-IN" sz="1200" b="1" dirty="0" err="1">
                <a:solidFill>
                  <a:srgbClr val="080808"/>
                </a:solidFill>
              </a:rPr>
              <a:t>y_test</a:t>
            </a:r>
            <a:r>
              <a:rPr lang="en-IN" sz="1200" b="1" dirty="0">
                <a:solidFill>
                  <a:srgbClr val="080808"/>
                </a:solidFill>
              </a:rPr>
              <a:t> = </a:t>
            </a:r>
            <a:r>
              <a:rPr lang="en-IN" sz="1200" b="1" dirty="0" err="1">
                <a:solidFill>
                  <a:srgbClr val="080808"/>
                </a:solidFill>
              </a:rPr>
              <a:t>train_test_split</a:t>
            </a:r>
            <a:r>
              <a:rPr lang="en-IN" sz="1200" b="1" dirty="0">
                <a:solidFill>
                  <a:srgbClr val="080808"/>
                </a:solidFill>
              </a:rPr>
              <a:t>(X, y, </a:t>
            </a:r>
            <a:r>
              <a:rPr lang="en-IN" sz="1200" b="1" dirty="0" err="1">
                <a:solidFill>
                  <a:srgbClr val="080808"/>
                </a:solidFill>
              </a:rPr>
              <a:t>test_size</a:t>
            </a:r>
            <a:r>
              <a:rPr lang="en-IN" sz="1200" b="1" dirty="0">
                <a:solidFill>
                  <a:srgbClr val="080808"/>
                </a:solidFill>
              </a:rPr>
              <a:t>=</a:t>
            </a:r>
            <a:r>
              <a:rPr lang="en-IN" sz="1200" b="1" dirty="0">
                <a:solidFill>
                  <a:srgbClr val="1750EB"/>
                </a:solidFill>
              </a:rPr>
              <a:t>0.2</a:t>
            </a:r>
            <a:r>
              <a:rPr lang="en-IN" sz="1200" b="1" dirty="0">
                <a:solidFill>
                  <a:srgbClr val="080808"/>
                </a:solidFill>
              </a:rPr>
              <a:t>, </a:t>
            </a:r>
            <a:r>
              <a:rPr lang="en-IN" sz="1200" b="1" dirty="0" err="1">
                <a:solidFill>
                  <a:srgbClr val="080808"/>
                </a:solidFill>
              </a:rPr>
              <a:t>random_state</a:t>
            </a:r>
            <a:r>
              <a:rPr lang="en-IN" sz="1200" b="1" dirty="0">
                <a:solidFill>
                  <a:srgbClr val="080808"/>
                </a:solidFill>
              </a:rPr>
              <a:t>=</a:t>
            </a:r>
            <a:r>
              <a:rPr lang="en-IN" sz="1200" b="1" dirty="0">
                <a:solidFill>
                  <a:srgbClr val="1750EB"/>
                </a:solidFill>
              </a:rPr>
              <a:t>42</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r>
              <a:rPr lang="en-IN" sz="1200" b="1" i="1" dirty="0" smtClean="0">
                <a:solidFill>
                  <a:srgbClr val="8C8C8C"/>
                </a:solidFill>
              </a:rPr>
              <a:t># In[6]:</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smtClean="0">
                <a:solidFill>
                  <a:srgbClr val="8C8C8C"/>
                </a:solidFill>
              </a:rPr>
              <a:t># </a:t>
            </a:r>
            <a:r>
              <a:rPr lang="en-IN" sz="1200" b="1" i="1" dirty="0">
                <a:solidFill>
                  <a:srgbClr val="8C8C8C"/>
                </a:solidFill>
              </a:rPr>
              <a:t>Initialize the Random Forest </a:t>
            </a:r>
            <a:r>
              <a:rPr lang="en-IN" sz="1200" b="1" i="1" dirty="0" err="1">
                <a:solidFill>
                  <a:srgbClr val="8C8C8C"/>
                </a:solidFill>
              </a:rPr>
              <a:t>Regressor</a:t>
            </a:r>
            <a:r>
              <a:rPr lang="en-IN" sz="1200" b="1" i="1" dirty="0">
                <a:solidFill>
                  <a:srgbClr val="8C8C8C"/>
                </a:solidFill>
              </a:rPr>
              <a:t/>
            </a:r>
            <a:br>
              <a:rPr lang="en-IN" sz="1200" b="1" i="1" dirty="0">
                <a:solidFill>
                  <a:srgbClr val="8C8C8C"/>
                </a:solidFill>
              </a:rPr>
            </a:br>
            <a:r>
              <a:rPr lang="en-IN" sz="1200" b="1" dirty="0">
                <a:solidFill>
                  <a:srgbClr val="080808"/>
                </a:solidFill>
              </a:rPr>
              <a:t>model = </a:t>
            </a:r>
            <a:r>
              <a:rPr lang="en-IN" sz="1200" b="1" dirty="0" err="1">
                <a:solidFill>
                  <a:srgbClr val="080808"/>
                </a:solidFill>
              </a:rPr>
              <a:t>RandomForestRegressor</a:t>
            </a:r>
            <a:r>
              <a:rPr lang="en-IN" sz="1200" b="1" dirty="0">
                <a:solidFill>
                  <a:srgbClr val="080808"/>
                </a:solidFill>
              </a:rPr>
              <a:t>(</a:t>
            </a:r>
            <a:r>
              <a:rPr lang="en-IN" sz="1200" b="1" dirty="0" err="1">
                <a:solidFill>
                  <a:srgbClr val="080808"/>
                </a:solidFill>
              </a:rPr>
              <a:t>n_estimators</a:t>
            </a:r>
            <a:r>
              <a:rPr lang="en-IN" sz="1200" b="1" dirty="0">
                <a:solidFill>
                  <a:srgbClr val="080808"/>
                </a:solidFill>
              </a:rPr>
              <a:t>=</a:t>
            </a:r>
            <a:r>
              <a:rPr lang="en-IN" sz="1200" b="1" dirty="0">
                <a:solidFill>
                  <a:srgbClr val="1750EB"/>
                </a:solidFill>
              </a:rPr>
              <a:t>100</a:t>
            </a:r>
            <a:r>
              <a:rPr lang="en-IN" sz="1200" b="1" dirty="0">
                <a:solidFill>
                  <a:srgbClr val="080808"/>
                </a:solidFill>
              </a:rPr>
              <a:t>, </a:t>
            </a:r>
            <a:r>
              <a:rPr lang="en-IN" sz="1200" b="1" dirty="0" err="1">
                <a:solidFill>
                  <a:srgbClr val="080808"/>
                </a:solidFill>
              </a:rPr>
              <a:t>random_state</a:t>
            </a:r>
            <a:r>
              <a:rPr lang="en-IN" sz="1200" b="1" dirty="0">
                <a:solidFill>
                  <a:srgbClr val="080808"/>
                </a:solidFill>
              </a:rPr>
              <a:t>=</a:t>
            </a:r>
            <a:r>
              <a:rPr lang="en-IN" sz="1200" b="1" dirty="0">
                <a:solidFill>
                  <a:srgbClr val="1750EB"/>
                </a:solidFill>
              </a:rPr>
              <a:t>42</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r>
              <a:rPr lang="en-IN" sz="1200" b="1" i="1" dirty="0" smtClean="0">
                <a:solidFill>
                  <a:srgbClr val="8C8C8C"/>
                </a:solidFill>
              </a:rPr>
              <a:t># In[7]:</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smtClean="0">
                <a:solidFill>
                  <a:srgbClr val="8C8C8C"/>
                </a:solidFill>
              </a:rPr>
              <a:t># </a:t>
            </a:r>
            <a:r>
              <a:rPr lang="en-IN" sz="1200" b="1" i="1" dirty="0">
                <a:solidFill>
                  <a:srgbClr val="8C8C8C"/>
                </a:solidFill>
              </a:rPr>
              <a:t>Train the model</a:t>
            </a:r>
            <a:br>
              <a:rPr lang="en-IN" sz="1200" b="1" i="1" dirty="0">
                <a:solidFill>
                  <a:srgbClr val="8C8C8C"/>
                </a:solidFill>
              </a:rPr>
            </a:br>
            <a:r>
              <a:rPr lang="en-IN" sz="1200" b="1" dirty="0" err="1">
                <a:solidFill>
                  <a:srgbClr val="080808"/>
                </a:solidFill>
              </a:rPr>
              <a:t>model.fit</a:t>
            </a:r>
            <a:r>
              <a:rPr lang="en-IN" sz="1200" b="1" dirty="0">
                <a:solidFill>
                  <a:srgbClr val="080808"/>
                </a:solidFill>
              </a:rPr>
              <a:t>(</a:t>
            </a:r>
            <a:r>
              <a:rPr lang="en-IN" sz="1200" b="1" dirty="0" err="1">
                <a:solidFill>
                  <a:srgbClr val="080808"/>
                </a:solidFill>
              </a:rPr>
              <a:t>X_train</a:t>
            </a:r>
            <a:r>
              <a:rPr lang="en-IN" sz="1200" b="1" dirty="0">
                <a:solidFill>
                  <a:srgbClr val="080808"/>
                </a:solidFill>
              </a:rPr>
              <a:t>, </a:t>
            </a:r>
            <a:r>
              <a:rPr lang="en-IN" sz="1200" b="1" dirty="0" err="1">
                <a:solidFill>
                  <a:srgbClr val="080808"/>
                </a:solidFill>
              </a:rPr>
              <a:t>y_train</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r>
              <a:rPr lang="en-IN" sz="1200" b="1" i="1" dirty="0" smtClean="0">
                <a:solidFill>
                  <a:srgbClr val="8C8C8C"/>
                </a:solidFill>
              </a:rPr>
              <a:t># In[8]:</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smtClean="0">
                <a:solidFill>
                  <a:srgbClr val="8C8C8C"/>
                </a:solidFill>
              </a:rPr>
              <a:t># </a:t>
            </a:r>
            <a:r>
              <a:rPr lang="en-IN" sz="1200" b="1" i="1" dirty="0">
                <a:solidFill>
                  <a:srgbClr val="8C8C8C"/>
                </a:solidFill>
              </a:rPr>
              <a:t>Make predictions</a:t>
            </a:r>
            <a:br>
              <a:rPr lang="en-IN" sz="1200" b="1" i="1" dirty="0">
                <a:solidFill>
                  <a:srgbClr val="8C8C8C"/>
                </a:solidFill>
              </a:rPr>
            </a:br>
            <a:r>
              <a:rPr lang="en-IN" sz="1200" b="1" dirty="0" err="1">
                <a:solidFill>
                  <a:srgbClr val="080808"/>
                </a:solidFill>
              </a:rPr>
              <a:t>y_pred</a:t>
            </a:r>
            <a:r>
              <a:rPr lang="en-IN" sz="1200" b="1" dirty="0">
                <a:solidFill>
                  <a:srgbClr val="080808"/>
                </a:solidFill>
              </a:rPr>
              <a:t> = </a:t>
            </a:r>
            <a:r>
              <a:rPr lang="en-IN" sz="1200" b="1" dirty="0" err="1">
                <a:solidFill>
                  <a:srgbClr val="080808"/>
                </a:solidFill>
              </a:rPr>
              <a:t>model.predict</a:t>
            </a:r>
            <a:r>
              <a:rPr lang="en-IN" sz="1200" b="1" dirty="0">
                <a:solidFill>
                  <a:srgbClr val="080808"/>
                </a:solidFill>
              </a:rPr>
              <a:t>(</a:t>
            </a:r>
            <a:r>
              <a:rPr lang="en-IN" sz="1200" b="1" dirty="0" err="1">
                <a:solidFill>
                  <a:srgbClr val="080808"/>
                </a:solidFill>
              </a:rPr>
              <a:t>X_test</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r>
              <a:rPr lang="en-IN" sz="1200" b="1" i="1" dirty="0" smtClean="0">
                <a:solidFill>
                  <a:srgbClr val="8C8C8C"/>
                </a:solidFill>
              </a:rPr>
              <a:t># In[9]:</a:t>
            </a:r>
            <a:r>
              <a:rPr lang="en-IN" sz="1200" b="1" i="1" dirty="0">
                <a:solidFill>
                  <a:srgbClr val="8C8C8C"/>
                </a:solidFill>
              </a:rPr>
              <a:t/>
            </a:r>
            <a:br>
              <a:rPr lang="en-IN" sz="1200" b="1" i="1" dirty="0">
                <a:solidFill>
                  <a:srgbClr val="8C8C8C"/>
                </a:solidFill>
              </a:rPr>
            </a:br>
            <a:r>
              <a:rPr lang="en-IN" sz="1200" b="1" i="1" dirty="0">
                <a:solidFill>
                  <a:srgbClr val="8C8C8C"/>
                </a:solidFill>
              </a:rPr>
              <a:t/>
            </a:r>
            <a:br>
              <a:rPr lang="en-IN" sz="1200" b="1" i="1" dirty="0">
                <a:solidFill>
                  <a:srgbClr val="8C8C8C"/>
                </a:solidFill>
              </a:rPr>
            </a:br>
            <a:r>
              <a:rPr lang="en-IN" sz="1200" b="1" i="1" dirty="0" smtClean="0">
                <a:solidFill>
                  <a:srgbClr val="8C8C8C"/>
                </a:solidFill>
              </a:rPr>
              <a:t># </a:t>
            </a:r>
            <a:r>
              <a:rPr lang="en-IN" sz="1200" b="1" i="1" dirty="0">
                <a:solidFill>
                  <a:srgbClr val="8C8C8C"/>
                </a:solidFill>
              </a:rPr>
              <a:t>Evaluate the model</a:t>
            </a:r>
            <a:br>
              <a:rPr lang="en-IN" sz="1200" b="1" i="1" dirty="0">
                <a:solidFill>
                  <a:srgbClr val="8C8C8C"/>
                </a:solidFill>
              </a:rPr>
            </a:br>
            <a:r>
              <a:rPr lang="en-IN" sz="1200" b="1" dirty="0" err="1">
                <a:solidFill>
                  <a:srgbClr val="080808"/>
                </a:solidFill>
              </a:rPr>
              <a:t>mse</a:t>
            </a:r>
            <a:r>
              <a:rPr lang="en-IN" sz="1200" b="1" dirty="0">
                <a:solidFill>
                  <a:srgbClr val="080808"/>
                </a:solidFill>
              </a:rPr>
              <a:t> = </a:t>
            </a:r>
            <a:r>
              <a:rPr lang="en-IN" sz="1200" b="1" dirty="0" err="1">
                <a:solidFill>
                  <a:srgbClr val="080808"/>
                </a:solidFill>
              </a:rPr>
              <a:t>mean_squared_error</a:t>
            </a:r>
            <a:r>
              <a:rPr lang="en-IN" sz="1200" b="1" dirty="0">
                <a:solidFill>
                  <a:srgbClr val="080808"/>
                </a:solidFill>
              </a:rPr>
              <a:t>(</a:t>
            </a:r>
            <a:r>
              <a:rPr lang="en-IN" sz="1200" b="1" dirty="0" err="1">
                <a:solidFill>
                  <a:srgbClr val="080808"/>
                </a:solidFill>
              </a:rPr>
              <a:t>y_test</a:t>
            </a:r>
            <a:r>
              <a:rPr lang="en-IN" sz="1200" b="1" dirty="0">
                <a:solidFill>
                  <a:srgbClr val="080808"/>
                </a:solidFill>
              </a:rPr>
              <a:t>, </a:t>
            </a:r>
            <a:r>
              <a:rPr lang="en-IN" sz="1200" b="1" dirty="0" err="1">
                <a:solidFill>
                  <a:srgbClr val="080808"/>
                </a:solidFill>
              </a:rPr>
              <a:t>y_pred</a:t>
            </a:r>
            <a:r>
              <a:rPr lang="en-IN" sz="1200" b="1" dirty="0">
                <a:solidFill>
                  <a:srgbClr val="080808"/>
                </a:solidFill>
              </a:rPr>
              <a:t>)</a:t>
            </a:r>
            <a:br>
              <a:rPr lang="en-IN" sz="1200" b="1" dirty="0">
                <a:solidFill>
                  <a:srgbClr val="080808"/>
                </a:solidFill>
              </a:rPr>
            </a:br>
            <a:r>
              <a:rPr lang="en-IN" sz="1200" b="1" dirty="0">
                <a:solidFill>
                  <a:srgbClr val="080808"/>
                </a:solidFill>
              </a:rPr>
              <a:t>print(</a:t>
            </a:r>
            <a:r>
              <a:rPr lang="en-IN" sz="1200" b="1" dirty="0">
                <a:solidFill>
                  <a:srgbClr val="067D17"/>
                </a:solidFill>
              </a:rPr>
              <a:t>"Mean Squared Error:"</a:t>
            </a:r>
            <a:r>
              <a:rPr lang="en-IN" sz="1200" b="1" dirty="0">
                <a:solidFill>
                  <a:srgbClr val="080808"/>
                </a:solidFill>
              </a:rPr>
              <a:t>, </a:t>
            </a:r>
            <a:r>
              <a:rPr lang="en-IN" sz="1200" b="1" dirty="0" err="1">
                <a:solidFill>
                  <a:srgbClr val="080808"/>
                </a:solidFill>
              </a:rPr>
              <a:t>mse</a:t>
            </a:r>
            <a:r>
              <a:rPr lang="en-IN" sz="1200" b="1" dirty="0">
                <a:solidFill>
                  <a:srgbClr val="080808"/>
                </a:solidFill>
              </a:rPr>
              <a:t>)</a:t>
            </a:r>
            <a:br>
              <a:rPr lang="en-IN" sz="1200" b="1" dirty="0">
                <a:solidFill>
                  <a:srgbClr val="080808"/>
                </a:solidFill>
              </a:rPr>
            </a:br>
            <a:r>
              <a:rPr lang="en-IN" sz="1200" b="1" dirty="0">
                <a:solidFill>
                  <a:srgbClr val="080808"/>
                </a:solidFill>
              </a:rPr>
              <a:t/>
            </a:r>
            <a:br>
              <a:rPr lang="en-IN" sz="1200" b="1" dirty="0">
                <a:solidFill>
                  <a:srgbClr val="080808"/>
                </a:solidFill>
              </a:rPr>
            </a:br>
            <a:endParaRPr lang="en-IN" sz="1200" b="1" dirty="0">
              <a:solidFill>
                <a:srgbClr val="080808"/>
              </a:solidFill>
            </a:endParaRPr>
          </a:p>
          <a:p>
            <a:pPr marL="0" indent="0">
              <a:buNone/>
            </a:pPr>
            <a:r>
              <a:rPr lang="en-IN" sz="1600" dirty="0"/>
              <a:t/>
            </a:r>
            <a:br>
              <a:rPr lang="en-IN" sz="1600" dirty="0"/>
            </a:br>
            <a:r>
              <a:rPr lang="en-IN" sz="1600" dirty="0"/>
              <a:t/>
            </a:r>
            <a:br>
              <a:rPr lang="en-IN" sz="1600" dirty="0"/>
            </a:br>
            <a:endParaRPr lang="en-IN" sz="1600" dirty="0"/>
          </a:p>
          <a:p>
            <a:endParaRPr lang="en-IN" sz="1100" dirty="0"/>
          </a:p>
        </p:txBody>
      </p:sp>
    </p:spTree>
    <p:extLst>
      <p:ext uri="{BB962C8B-B14F-4D97-AF65-F5344CB8AC3E}">
        <p14:creationId xmlns:p14="http://schemas.microsoft.com/office/powerpoint/2010/main" xmlns="" val="39942966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15883" y="315884"/>
            <a:ext cx="11471563" cy="6267796"/>
          </a:xfrm>
          <a:solidFill>
            <a:schemeClr val="accent2">
              <a:lumMod val="20000"/>
              <a:lumOff val="80000"/>
            </a:schemeClr>
          </a:solidFill>
          <a:ln>
            <a:solidFill>
              <a:schemeClr val="tx1"/>
            </a:solidFill>
          </a:ln>
        </p:spPr>
        <p:txBody>
          <a:bodyPr>
            <a:normAutofit fontScale="62500" lnSpcReduction="20000"/>
          </a:bodyPr>
          <a:lstStyle/>
          <a:p>
            <a:r>
              <a:rPr lang="en-US" b="1" i="1" dirty="0">
                <a:solidFill>
                  <a:srgbClr val="8C8C8C"/>
                </a:solidFill>
              </a:rPr>
              <a:t># </a:t>
            </a:r>
            <a:r>
              <a:rPr lang="en-US" b="1" i="1" dirty="0" smtClean="0">
                <a:solidFill>
                  <a:srgbClr val="8C8C8C"/>
                </a:solidFill>
              </a:rPr>
              <a:t>In[10]:</a:t>
            </a:r>
            <a:r>
              <a:rPr lang="en-US" b="1" i="1" dirty="0">
                <a:solidFill>
                  <a:srgbClr val="8C8C8C"/>
                </a:solidFill>
              </a:rPr>
              <a:t/>
            </a:r>
            <a:br>
              <a:rPr lang="en-US" b="1" i="1" dirty="0">
                <a:solidFill>
                  <a:srgbClr val="8C8C8C"/>
                </a:solidFill>
              </a:rPr>
            </a:br>
            <a:r>
              <a:rPr lang="en-US" b="1" i="1" dirty="0">
                <a:solidFill>
                  <a:srgbClr val="8C8C8C"/>
                </a:solidFill>
              </a:rPr>
              <a:t/>
            </a:r>
            <a:br>
              <a:rPr lang="en-US" b="1" i="1" dirty="0">
                <a:solidFill>
                  <a:srgbClr val="8C8C8C"/>
                </a:solidFill>
              </a:rPr>
            </a:br>
            <a:r>
              <a:rPr lang="en-US" b="1" i="1" dirty="0">
                <a:solidFill>
                  <a:srgbClr val="8C8C8C"/>
                </a:solidFill>
              </a:rPr>
              <a:t/>
            </a:r>
            <a:br>
              <a:rPr lang="en-US" b="1" i="1" dirty="0">
                <a:solidFill>
                  <a:srgbClr val="8C8C8C"/>
                </a:solidFill>
              </a:rPr>
            </a:br>
            <a:r>
              <a:rPr lang="en-US" b="1" dirty="0" err="1">
                <a:solidFill>
                  <a:srgbClr val="0033B3"/>
                </a:solidFill>
              </a:rPr>
              <a:t>def</a:t>
            </a:r>
            <a:r>
              <a:rPr lang="en-US" b="1" dirty="0">
                <a:solidFill>
                  <a:srgbClr val="0033B3"/>
                </a:solidFill>
              </a:rPr>
              <a:t> </a:t>
            </a:r>
            <a:r>
              <a:rPr lang="en-US" b="1" dirty="0">
                <a:solidFill>
                  <a:srgbClr val="080808"/>
                </a:solidFill>
              </a:rPr>
              <a:t>predict_next_30_days(model, </a:t>
            </a:r>
            <a:r>
              <a:rPr lang="en-US" b="1" dirty="0" err="1">
                <a:solidFill>
                  <a:srgbClr val="080808"/>
                </a:solidFill>
              </a:rPr>
              <a:t>start_doy</a:t>
            </a:r>
            <a:r>
              <a:rPr lang="en-US" b="1" dirty="0">
                <a:solidFill>
                  <a:srgbClr val="080808"/>
                </a:solidFill>
              </a:rPr>
              <a:t>, rh2m_value, year=</a:t>
            </a:r>
            <a:r>
              <a:rPr lang="en-US" b="1" dirty="0">
                <a:solidFill>
                  <a:srgbClr val="1750EB"/>
                </a:solidFill>
              </a:rPr>
              <a:t>2024</a:t>
            </a:r>
            <a:r>
              <a:rPr lang="en-US" b="1" dirty="0">
                <a:solidFill>
                  <a:srgbClr val="080808"/>
                </a:solidFill>
              </a:rPr>
              <a:t>):</a:t>
            </a:r>
            <a:br>
              <a:rPr lang="en-US" b="1" dirty="0">
                <a:solidFill>
                  <a:srgbClr val="080808"/>
                </a:solidFill>
              </a:rPr>
            </a:br>
            <a:r>
              <a:rPr lang="en-US" b="1" dirty="0">
                <a:solidFill>
                  <a:srgbClr val="080808"/>
                </a:solidFill>
              </a:rPr>
              <a:t>  </a:t>
            </a:r>
            <a:br>
              <a:rPr lang="en-US" b="1" dirty="0">
                <a:solidFill>
                  <a:srgbClr val="080808"/>
                </a:solidFill>
              </a:rPr>
            </a:br>
            <a:r>
              <a:rPr lang="en-US" b="1" dirty="0">
                <a:solidFill>
                  <a:srgbClr val="080808"/>
                </a:solidFill>
              </a:rPr>
              <a:t/>
            </a:r>
            <a:br>
              <a:rPr lang="en-US" b="1" dirty="0">
                <a:solidFill>
                  <a:srgbClr val="080808"/>
                </a:solidFill>
              </a:rPr>
            </a:br>
            <a:r>
              <a:rPr lang="en-US" b="1" dirty="0">
                <a:solidFill>
                  <a:srgbClr val="080808"/>
                </a:solidFill>
              </a:rPr>
              <a:t>    </a:t>
            </a:r>
            <a:r>
              <a:rPr lang="en-US" b="1" i="1" dirty="0">
                <a:solidFill>
                  <a:srgbClr val="8C8C8C"/>
                </a:solidFill>
              </a:rPr>
              <a:t># Generate DOY values for the next 30 days</a:t>
            </a:r>
            <a:br>
              <a:rPr lang="en-US" b="1" i="1" dirty="0">
                <a:solidFill>
                  <a:srgbClr val="8C8C8C"/>
                </a:solidFill>
              </a:rPr>
            </a:br>
            <a:r>
              <a:rPr lang="en-US" b="1" i="1" dirty="0">
                <a:solidFill>
                  <a:srgbClr val="8C8C8C"/>
                </a:solidFill>
              </a:rPr>
              <a:t>    </a:t>
            </a:r>
            <a:r>
              <a:rPr lang="en-US" b="1" dirty="0" err="1">
                <a:solidFill>
                  <a:srgbClr val="080808"/>
                </a:solidFill>
              </a:rPr>
              <a:t>future_doy</a:t>
            </a:r>
            <a:r>
              <a:rPr lang="en-US" b="1" dirty="0">
                <a:solidFill>
                  <a:srgbClr val="080808"/>
                </a:solidFill>
              </a:rPr>
              <a:t> = </a:t>
            </a:r>
            <a:r>
              <a:rPr lang="en-US" b="1" dirty="0" err="1">
                <a:solidFill>
                  <a:srgbClr val="080808"/>
                </a:solidFill>
              </a:rPr>
              <a:t>np.arange</a:t>
            </a:r>
            <a:r>
              <a:rPr lang="en-US" b="1" dirty="0">
                <a:solidFill>
                  <a:srgbClr val="080808"/>
                </a:solidFill>
              </a:rPr>
              <a:t>(</a:t>
            </a:r>
            <a:r>
              <a:rPr lang="en-US" b="1" dirty="0" err="1">
                <a:solidFill>
                  <a:srgbClr val="080808"/>
                </a:solidFill>
              </a:rPr>
              <a:t>start_doy</a:t>
            </a:r>
            <a:r>
              <a:rPr lang="en-US" b="1" dirty="0">
                <a:solidFill>
                  <a:srgbClr val="080808"/>
                </a:solidFill>
              </a:rPr>
              <a:t>, </a:t>
            </a:r>
            <a:r>
              <a:rPr lang="en-US" b="1" dirty="0" err="1">
                <a:solidFill>
                  <a:srgbClr val="080808"/>
                </a:solidFill>
              </a:rPr>
              <a:t>start_doy</a:t>
            </a:r>
            <a:r>
              <a:rPr lang="en-US" b="1" dirty="0">
                <a:solidFill>
                  <a:srgbClr val="080808"/>
                </a:solidFill>
              </a:rPr>
              <a:t> + </a:t>
            </a:r>
            <a:r>
              <a:rPr lang="en-US" b="1" dirty="0">
                <a:solidFill>
                  <a:srgbClr val="1750EB"/>
                </a:solidFill>
              </a:rPr>
              <a:t>30</a:t>
            </a:r>
            <a:r>
              <a:rPr lang="en-US" b="1" dirty="0">
                <a:solidFill>
                  <a:srgbClr val="080808"/>
                </a:solidFill>
              </a:rPr>
              <a:t>)</a:t>
            </a:r>
            <a:br>
              <a:rPr lang="en-US" b="1" dirty="0">
                <a:solidFill>
                  <a:srgbClr val="080808"/>
                </a:solidFill>
              </a:rPr>
            </a:br>
            <a:r>
              <a:rPr lang="en-US" b="1" dirty="0">
                <a:solidFill>
                  <a:srgbClr val="080808"/>
                </a:solidFill>
              </a:rPr>
              <a:t/>
            </a:r>
            <a:br>
              <a:rPr lang="en-US" b="1" dirty="0">
                <a:solidFill>
                  <a:srgbClr val="080808"/>
                </a:solidFill>
              </a:rPr>
            </a:br>
            <a:r>
              <a:rPr lang="en-US" b="1" dirty="0">
                <a:solidFill>
                  <a:srgbClr val="080808"/>
                </a:solidFill>
              </a:rPr>
              <a:t>    predictions = []</a:t>
            </a:r>
            <a:br>
              <a:rPr lang="en-US" b="1" dirty="0">
                <a:solidFill>
                  <a:srgbClr val="080808"/>
                </a:solidFill>
              </a:rPr>
            </a:br>
            <a:r>
              <a:rPr lang="en-US" b="1" dirty="0">
                <a:solidFill>
                  <a:srgbClr val="080808"/>
                </a:solidFill>
              </a:rPr>
              <a:t/>
            </a:r>
            <a:br>
              <a:rPr lang="en-US" b="1" dirty="0">
                <a:solidFill>
                  <a:srgbClr val="080808"/>
                </a:solidFill>
              </a:rPr>
            </a:br>
            <a:r>
              <a:rPr lang="en-US" b="1" dirty="0">
                <a:solidFill>
                  <a:srgbClr val="080808"/>
                </a:solidFill>
              </a:rPr>
              <a:t>    </a:t>
            </a:r>
            <a:r>
              <a:rPr lang="en-US" b="1" i="1" dirty="0">
                <a:solidFill>
                  <a:srgbClr val="8C8C8C"/>
                </a:solidFill>
              </a:rPr>
              <a:t># Iterate through each DOY to make predictions</a:t>
            </a:r>
            <a:br>
              <a:rPr lang="en-US" b="1" i="1" dirty="0">
                <a:solidFill>
                  <a:srgbClr val="8C8C8C"/>
                </a:solidFill>
              </a:rPr>
            </a:br>
            <a:r>
              <a:rPr lang="en-US" b="1" i="1" dirty="0">
                <a:solidFill>
                  <a:srgbClr val="8C8C8C"/>
                </a:solidFill>
              </a:rPr>
              <a:t>    </a:t>
            </a:r>
            <a:r>
              <a:rPr lang="en-US" b="1" dirty="0">
                <a:solidFill>
                  <a:srgbClr val="0033B3"/>
                </a:solidFill>
              </a:rPr>
              <a:t>for </a:t>
            </a:r>
            <a:r>
              <a:rPr lang="en-US" b="1" dirty="0" err="1">
                <a:solidFill>
                  <a:srgbClr val="080808"/>
                </a:solidFill>
              </a:rPr>
              <a:t>doy</a:t>
            </a:r>
            <a:r>
              <a:rPr lang="en-US" b="1" dirty="0">
                <a:solidFill>
                  <a:srgbClr val="080808"/>
                </a:solidFill>
              </a:rPr>
              <a:t> </a:t>
            </a:r>
            <a:r>
              <a:rPr lang="en-US" b="1" dirty="0">
                <a:solidFill>
                  <a:srgbClr val="0033B3"/>
                </a:solidFill>
              </a:rPr>
              <a:t>in </a:t>
            </a:r>
            <a:r>
              <a:rPr lang="en-US" b="1" dirty="0" err="1">
                <a:solidFill>
                  <a:srgbClr val="080808"/>
                </a:solidFill>
              </a:rPr>
              <a:t>future_doy</a:t>
            </a:r>
            <a:r>
              <a:rPr lang="en-US" b="1" dirty="0">
                <a:solidFill>
                  <a:srgbClr val="080808"/>
                </a:solidFill>
              </a:rPr>
              <a:t>:</a:t>
            </a:r>
            <a:br>
              <a:rPr lang="en-US" b="1" dirty="0">
                <a:solidFill>
                  <a:srgbClr val="080808"/>
                </a:solidFill>
              </a:rPr>
            </a:br>
            <a:r>
              <a:rPr lang="en-US" b="1" dirty="0">
                <a:solidFill>
                  <a:srgbClr val="080808"/>
                </a:solidFill>
              </a:rPr>
              <a:t>        </a:t>
            </a:r>
            <a:r>
              <a:rPr lang="en-US" b="1" i="1" dirty="0">
                <a:solidFill>
                  <a:srgbClr val="8C8C8C"/>
                </a:solidFill>
              </a:rPr>
              <a:t># Create the input data for prediction</a:t>
            </a:r>
            <a:br>
              <a:rPr lang="en-US" b="1" i="1" dirty="0">
                <a:solidFill>
                  <a:srgbClr val="8C8C8C"/>
                </a:solidFill>
              </a:rPr>
            </a:br>
            <a:r>
              <a:rPr lang="en-US" b="1" i="1" dirty="0">
                <a:solidFill>
                  <a:srgbClr val="8C8C8C"/>
                </a:solidFill>
              </a:rPr>
              <a:t>        </a:t>
            </a:r>
            <a:r>
              <a:rPr lang="en-US" b="1" dirty="0" err="1">
                <a:solidFill>
                  <a:srgbClr val="080808"/>
                </a:solidFill>
              </a:rPr>
              <a:t>input_data</a:t>
            </a:r>
            <a:r>
              <a:rPr lang="en-US" b="1" dirty="0">
                <a:solidFill>
                  <a:srgbClr val="080808"/>
                </a:solidFill>
              </a:rPr>
              <a:t> = </a:t>
            </a:r>
            <a:r>
              <a:rPr lang="en-US" b="1" dirty="0" err="1">
                <a:solidFill>
                  <a:srgbClr val="080808"/>
                </a:solidFill>
              </a:rPr>
              <a:t>pd.DataFrame</a:t>
            </a:r>
            <a:r>
              <a:rPr lang="en-US" b="1" dirty="0">
                <a:solidFill>
                  <a:srgbClr val="080808"/>
                </a:solidFill>
              </a:rPr>
              <a:t>({</a:t>
            </a:r>
            <a:br>
              <a:rPr lang="en-US" b="1" dirty="0">
                <a:solidFill>
                  <a:srgbClr val="080808"/>
                </a:solidFill>
              </a:rPr>
            </a:br>
            <a:r>
              <a:rPr lang="en-US" b="1" dirty="0">
                <a:solidFill>
                  <a:srgbClr val="080808"/>
                </a:solidFill>
              </a:rPr>
              <a:t>            </a:t>
            </a:r>
            <a:r>
              <a:rPr lang="en-US" b="1" dirty="0">
                <a:solidFill>
                  <a:srgbClr val="067D17"/>
                </a:solidFill>
              </a:rPr>
              <a:t>'YEAR'</a:t>
            </a:r>
            <a:r>
              <a:rPr lang="en-US" b="1" dirty="0">
                <a:solidFill>
                  <a:srgbClr val="080808"/>
                </a:solidFill>
              </a:rPr>
              <a:t>: [year],</a:t>
            </a:r>
            <a:br>
              <a:rPr lang="en-US" b="1" dirty="0">
                <a:solidFill>
                  <a:srgbClr val="080808"/>
                </a:solidFill>
              </a:rPr>
            </a:br>
            <a:r>
              <a:rPr lang="en-US" b="1" dirty="0">
                <a:solidFill>
                  <a:srgbClr val="080808"/>
                </a:solidFill>
              </a:rPr>
              <a:t>            </a:t>
            </a:r>
            <a:r>
              <a:rPr lang="en-US" b="1" dirty="0">
                <a:solidFill>
                  <a:srgbClr val="067D17"/>
                </a:solidFill>
              </a:rPr>
              <a:t>'DOY'</a:t>
            </a:r>
            <a:r>
              <a:rPr lang="en-US" b="1" dirty="0">
                <a:solidFill>
                  <a:srgbClr val="080808"/>
                </a:solidFill>
              </a:rPr>
              <a:t>: [</a:t>
            </a:r>
            <a:r>
              <a:rPr lang="en-US" b="1" dirty="0" err="1">
                <a:solidFill>
                  <a:srgbClr val="080808"/>
                </a:solidFill>
              </a:rPr>
              <a:t>doy</a:t>
            </a:r>
            <a:r>
              <a:rPr lang="en-US" b="1" dirty="0">
                <a:solidFill>
                  <a:srgbClr val="080808"/>
                </a:solidFill>
              </a:rPr>
              <a:t>],</a:t>
            </a:r>
            <a:br>
              <a:rPr lang="en-US" b="1" dirty="0">
                <a:solidFill>
                  <a:srgbClr val="080808"/>
                </a:solidFill>
              </a:rPr>
            </a:br>
            <a:r>
              <a:rPr lang="en-US" b="1" dirty="0">
                <a:solidFill>
                  <a:srgbClr val="080808"/>
                </a:solidFill>
              </a:rPr>
              <a:t>            </a:t>
            </a:r>
            <a:r>
              <a:rPr lang="en-US" b="1" dirty="0">
                <a:solidFill>
                  <a:srgbClr val="067D17"/>
                </a:solidFill>
              </a:rPr>
              <a:t>'RH2M'</a:t>
            </a:r>
            <a:r>
              <a:rPr lang="en-US" b="1" dirty="0">
                <a:solidFill>
                  <a:srgbClr val="080808"/>
                </a:solidFill>
              </a:rPr>
              <a:t>: [rh2m_value]</a:t>
            </a:r>
            <a:br>
              <a:rPr lang="en-US" b="1" dirty="0">
                <a:solidFill>
                  <a:srgbClr val="080808"/>
                </a:solidFill>
              </a:rPr>
            </a:br>
            <a:r>
              <a:rPr lang="en-US" b="1" dirty="0">
                <a:solidFill>
                  <a:srgbClr val="080808"/>
                </a:solidFill>
              </a:rPr>
              <a:t>        })</a:t>
            </a:r>
            <a:br>
              <a:rPr lang="en-US" b="1" dirty="0">
                <a:solidFill>
                  <a:srgbClr val="080808"/>
                </a:solidFill>
              </a:rPr>
            </a:br>
            <a:r>
              <a:rPr lang="en-US" b="1" dirty="0">
                <a:solidFill>
                  <a:srgbClr val="080808"/>
                </a:solidFill>
              </a:rPr>
              <a:t>        </a:t>
            </a:r>
            <a:br>
              <a:rPr lang="en-US" b="1" dirty="0">
                <a:solidFill>
                  <a:srgbClr val="080808"/>
                </a:solidFill>
              </a:rPr>
            </a:br>
            <a:r>
              <a:rPr lang="en-US" b="1" dirty="0">
                <a:solidFill>
                  <a:srgbClr val="080808"/>
                </a:solidFill>
              </a:rPr>
              <a:t>        </a:t>
            </a:r>
            <a:r>
              <a:rPr lang="en-US" b="1" i="1" dirty="0">
                <a:solidFill>
                  <a:srgbClr val="8C8C8C"/>
                </a:solidFill>
              </a:rPr>
              <a:t># Predict the T2M for the given day</a:t>
            </a:r>
            <a:br>
              <a:rPr lang="en-US" b="1" i="1" dirty="0">
                <a:solidFill>
                  <a:srgbClr val="8C8C8C"/>
                </a:solidFill>
              </a:rPr>
            </a:br>
            <a:r>
              <a:rPr lang="en-US" b="1" i="1" dirty="0">
                <a:solidFill>
                  <a:srgbClr val="8C8C8C"/>
                </a:solidFill>
              </a:rPr>
              <a:t>        </a:t>
            </a:r>
            <a:r>
              <a:rPr lang="en-US" b="1" dirty="0">
                <a:solidFill>
                  <a:srgbClr val="080808"/>
                </a:solidFill>
              </a:rPr>
              <a:t>predicted_t2m = </a:t>
            </a:r>
            <a:r>
              <a:rPr lang="en-US" b="1" dirty="0" err="1">
                <a:solidFill>
                  <a:srgbClr val="080808"/>
                </a:solidFill>
              </a:rPr>
              <a:t>model.predict</a:t>
            </a:r>
            <a:r>
              <a:rPr lang="en-US" b="1" dirty="0">
                <a:solidFill>
                  <a:srgbClr val="080808"/>
                </a:solidFill>
              </a:rPr>
              <a:t>(</a:t>
            </a:r>
            <a:r>
              <a:rPr lang="en-US" b="1" dirty="0" err="1">
                <a:solidFill>
                  <a:srgbClr val="080808"/>
                </a:solidFill>
              </a:rPr>
              <a:t>input_data</a:t>
            </a:r>
            <a:r>
              <a:rPr lang="en-US" b="1" dirty="0">
                <a:solidFill>
                  <a:srgbClr val="080808"/>
                </a:solidFill>
              </a:rPr>
              <a:t>)[</a:t>
            </a:r>
            <a:r>
              <a:rPr lang="en-US" b="1" dirty="0">
                <a:solidFill>
                  <a:srgbClr val="1750EB"/>
                </a:solidFill>
              </a:rPr>
              <a:t>0</a:t>
            </a:r>
            <a:r>
              <a:rPr lang="en-US" b="1" dirty="0">
                <a:solidFill>
                  <a:srgbClr val="080808"/>
                </a:solidFill>
              </a:rPr>
              <a:t>]</a:t>
            </a:r>
            <a:br>
              <a:rPr lang="en-US" b="1" dirty="0">
                <a:solidFill>
                  <a:srgbClr val="080808"/>
                </a:solidFill>
              </a:rPr>
            </a:br>
            <a:r>
              <a:rPr lang="en-US" b="1" dirty="0">
                <a:solidFill>
                  <a:srgbClr val="080808"/>
                </a:solidFill>
              </a:rPr>
              <a:t>        </a:t>
            </a:r>
            <a:br>
              <a:rPr lang="en-US" b="1" dirty="0">
                <a:solidFill>
                  <a:srgbClr val="080808"/>
                </a:solidFill>
              </a:rPr>
            </a:br>
            <a:r>
              <a:rPr lang="en-US" b="1" dirty="0">
                <a:solidFill>
                  <a:srgbClr val="080808"/>
                </a:solidFill>
              </a:rPr>
              <a:t>        </a:t>
            </a:r>
            <a:r>
              <a:rPr lang="en-US" b="1" i="1" dirty="0">
                <a:solidFill>
                  <a:srgbClr val="8C8C8C"/>
                </a:solidFill>
              </a:rPr>
              <a:t># Append the result to predictions</a:t>
            </a:r>
            <a:br>
              <a:rPr lang="en-US" b="1" i="1" dirty="0">
                <a:solidFill>
                  <a:srgbClr val="8C8C8C"/>
                </a:solidFill>
              </a:rPr>
            </a:br>
            <a:r>
              <a:rPr lang="en-US" b="1" i="1" dirty="0">
                <a:solidFill>
                  <a:srgbClr val="8C8C8C"/>
                </a:solidFill>
              </a:rPr>
              <a:t>        </a:t>
            </a:r>
            <a:r>
              <a:rPr lang="en-US" b="1" dirty="0" err="1">
                <a:solidFill>
                  <a:srgbClr val="080808"/>
                </a:solidFill>
              </a:rPr>
              <a:t>predictions.append</a:t>
            </a:r>
            <a:r>
              <a:rPr lang="en-US" b="1" dirty="0">
                <a:solidFill>
                  <a:srgbClr val="080808"/>
                </a:solidFill>
              </a:rPr>
              <a:t>((</a:t>
            </a:r>
            <a:r>
              <a:rPr lang="en-US" b="1" dirty="0" err="1">
                <a:solidFill>
                  <a:srgbClr val="080808"/>
                </a:solidFill>
              </a:rPr>
              <a:t>doy</a:t>
            </a:r>
            <a:r>
              <a:rPr lang="en-US" b="1" dirty="0">
                <a:solidFill>
                  <a:srgbClr val="080808"/>
                </a:solidFill>
              </a:rPr>
              <a:t>, predicted_t2m))</a:t>
            </a:r>
            <a:br>
              <a:rPr lang="en-US" b="1" dirty="0">
                <a:solidFill>
                  <a:srgbClr val="080808"/>
                </a:solidFill>
              </a:rPr>
            </a:br>
            <a:r>
              <a:rPr lang="en-US" b="1" dirty="0">
                <a:solidFill>
                  <a:srgbClr val="080808"/>
                </a:solidFill>
              </a:rPr>
              <a:t>    </a:t>
            </a:r>
            <a:br>
              <a:rPr lang="en-US" b="1" dirty="0">
                <a:solidFill>
                  <a:srgbClr val="080808"/>
                </a:solidFill>
              </a:rPr>
            </a:br>
            <a:r>
              <a:rPr lang="en-US" b="1" dirty="0">
                <a:solidFill>
                  <a:srgbClr val="080808"/>
                </a:solidFill>
              </a:rPr>
              <a:t>    </a:t>
            </a:r>
            <a:r>
              <a:rPr lang="en-US" b="1" dirty="0">
                <a:solidFill>
                  <a:srgbClr val="0033B3"/>
                </a:solidFill>
              </a:rPr>
              <a:t>return </a:t>
            </a:r>
            <a:r>
              <a:rPr lang="en-US" b="1" dirty="0">
                <a:solidFill>
                  <a:srgbClr val="080808"/>
                </a:solidFill>
              </a:rPr>
              <a:t>predictions</a:t>
            </a:r>
            <a:r>
              <a:rPr lang="en-US" dirty="0">
                <a:solidFill>
                  <a:srgbClr val="080808"/>
                </a:solidFill>
              </a:rPr>
              <a:t/>
            </a:r>
            <a:br>
              <a:rPr lang="en-US" dirty="0">
                <a:solidFill>
                  <a:srgbClr val="080808"/>
                </a:solidFill>
              </a:rPr>
            </a:br>
            <a:r>
              <a:rPr lang="en-US" dirty="0" smtClean="0"/>
              <a:t/>
            </a:r>
            <a:br>
              <a:rPr lang="en-US" dirty="0" smtClean="0"/>
            </a:br>
            <a:endParaRPr lang="en-US" dirty="0" smtClean="0"/>
          </a:p>
          <a:p>
            <a:endParaRPr lang="en-IN" dirty="0"/>
          </a:p>
        </p:txBody>
      </p:sp>
    </p:spTree>
    <p:extLst>
      <p:ext uri="{BB962C8B-B14F-4D97-AF65-F5344CB8AC3E}">
        <p14:creationId xmlns:p14="http://schemas.microsoft.com/office/powerpoint/2010/main" xmlns="" val="4705938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cstate="print"/>
          <a:stretch>
            <a:fillRect/>
          </a:stretch>
        </p:blipFill>
        <p:spPr>
          <a:xfrm>
            <a:off x="7620000" y="0"/>
            <a:ext cx="4572000" cy="6858000"/>
          </a:xfrm>
          <a:prstGeom prst="rect">
            <a:avLst/>
          </a:prstGeom>
        </p:spPr>
      </p:pic>
      <p:sp>
        <p:nvSpPr>
          <p:cNvPr id="5" name="Text 0"/>
          <p:cNvSpPr/>
          <p:nvPr/>
        </p:nvSpPr>
        <p:spPr>
          <a:xfrm>
            <a:off x="500444" y="1144780"/>
            <a:ext cx="1265901" cy="769526"/>
          </a:xfrm>
          <a:prstGeom prst="rect">
            <a:avLst/>
          </a:prstGeom>
          <a:noFill/>
          <a:ln/>
        </p:spPr>
        <p:txBody>
          <a:bodyPr wrap="square" lIns="0" tIns="0" rIns="0" bIns="0" rtlCol="0" anchor="t"/>
          <a:lstStyle/>
          <a:p>
            <a:pPr>
              <a:lnSpc>
                <a:spcPts val="4500"/>
              </a:lnSpc>
            </a:pPr>
            <a:r>
              <a:rPr lang="en-US" sz="3583" b="1" dirty="0">
                <a:solidFill>
                  <a:srgbClr val="FF0000"/>
                </a:solidFill>
                <a:latin typeface="Times New Roman" panose="02020603050405020304" pitchFamily="18" charset="0"/>
                <a:ea typeface="Petrona Bold" pitchFamily="34" charset="-122"/>
                <a:cs typeface="Times New Roman" panose="02020603050405020304" pitchFamily="18" charset="0"/>
              </a:rPr>
              <a:t>AIM</a:t>
            </a:r>
            <a:endParaRPr lang="en-US" sz="3583" dirty="0">
              <a:solidFill>
                <a:srgbClr val="FF0000"/>
              </a:solidFill>
              <a:latin typeface="Times New Roman" panose="02020603050405020304" pitchFamily="18" charset="0"/>
              <a:cs typeface="Times New Roman" panose="02020603050405020304" pitchFamily="18" charset="0"/>
            </a:endParaRPr>
          </a:p>
        </p:txBody>
      </p:sp>
      <p:sp>
        <p:nvSpPr>
          <p:cNvPr id="13" name="Shape 10"/>
          <p:cNvSpPr/>
          <p:nvPr/>
        </p:nvSpPr>
        <p:spPr>
          <a:xfrm>
            <a:off x="421193" y="2598579"/>
            <a:ext cx="6394449" cy="2060557"/>
          </a:xfrm>
          <a:prstGeom prst="roundRect">
            <a:avLst>
              <a:gd name="adj" fmla="val 3920"/>
            </a:avLst>
          </a:prstGeom>
          <a:solidFill>
            <a:srgbClr val="CCEEFF"/>
          </a:solidFill>
          <a:ln w="7620">
            <a:solidFill>
              <a:srgbClr val="B2D4E5"/>
            </a:solidFill>
            <a:prstDash val="solid"/>
          </a:ln>
        </p:spPr>
        <p:txBody>
          <a:bodyPr/>
          <a:lstStyle/>
          <a:p>
            <a:endParaRPr lang="en-IN" sz="1500"/>
          </a:p>
        </p:txBody>
      </p:sp>
      <p:sp>
        <p:nvSpPr>
          <p:cNvPr id="15" name="Text 12"/>
          <p:cNvSpPr/>
          <p:nvPr/>
        </p:nvSpPr>
        <p:spPr>
          <a:xfrm>
            <a:off x="794146" y="2819555"/>
            <a:ext cx="5648545" cy="1231211"/>
          </a:xfrm>
          <a:prstGeom prst="rect">
            <a:avLst/>
          </a:prstGeom>
          <a:noFill/>
          <a:ln/>
        </p:spPr>
        <p:txBody>
          <a:bodyPr wrap="square" lIns="0" tIns="0" rIns="0" bIns="0" rtlCol="0" anchor="t"/>
          <a:lstStyle/>
          <a:p>
            <a:pPr algn="just"/>
            <a:r>
              <a:rPr lang="en-US" sz="3200" b="1" spc="19" dirty="0">
                <a:latin typeface="IBM Plex Sans Condensed Bold"/>
                <a:ea typeface="IBM Plex Sans Condensed Bold"/>
                <a:cs typeface="IBM Plex Sans Condensed Bold"/>
                <a:sym typeface="IBM Plex Sans Condensed Bold"/>
              </a:rPr>
              <a:t>To predict the temperature and relative humidity in a region of land</a:t>
            </a:r>
          </a:p>
          <a:p>
            <a:pPr algn="just"/>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235483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337457" y="206829"/>
            <a:ext cx="11484429" cy="6343599"/>
          </a:xfrm>
          <a:solidFill>
            <a:schemeClr val="accent2">
              <a:lumMod val="20000"/>
              <a:lumOff val="80000"/>
            </a:schemeClr>
          </a:solidFill>
          <a:ln>
            <a:solidFill>
              <a:schemeClr val="tx1"/>
            </a:solidFill>
          </a:ln>
        </p:spPr>
        <p:txBody>
          <a:bodyPr>
            <a:normAutofit fontScale="92500" lnSpcReduction="20000"/>
          </a:bodyPr>
          <a:lstStyle/>
          <a:p>
            <a:r>
              <a:rPr lang="en-IN" sz="1800" b="1" i="1" dirty="0">
                <a:solidFill>
                  <a:srgbClr val="8C8C8C"/>
                </a:solidFill>
              </a:rPr>
              <a:t># </a:t>
            </a:r>
            <a:r>
              <a:rPr lang="en-IN" sz="1800" b="1" i="1" dirty="0" smtClean="0">
                <a:solidFill>
                  <a:srgbClr val="8C8C8C"/>
                </a:solidFill>
              </a:rPr>
              <a:t>In[11</a:t>
            </a:r>
            <a:r>
              <a:rPr lang="en-IN" sz="1800" b="1" i="1" dirty="0">
                <a:solidFill>
                  <a:srgbClr val="8C8C8C"/>
                </a:solidFill>
              </a:rPr>
              <a:t>]:</a:t>
            </a:r>
            <a:br>
              <a:rPr lang="en-IN" sz="1800" b="1" i="1" dirty="0">
                <a:solidFill>
                  <a:srgbClr val="8C8C8C"/>
                </a:solidFill>
              </a:rPr>
            </a:br>
            <a:r>
              <a:rPr lang="en-IN" sz="1800" b="1" i="1" dirty="0">
                <a:solidFill>
                  <a:srgbClr val="8C8C8C"/>
                </a:solidFill>
              </a:rPr>
              <a:t/>
            </a:r>
            <a:br>
              <a:rPr lang="en-IN" sz="1800" b="1" i="1" dirty="0">
                <a:solidFill>
                  <a:srgbClr val="8C8C8C"/>
                </a:solidFill>
              </a:rPr>
            </a:br>
            <a:r>
              <a:rPr lang="en-IN" sz="1800" b="1" i="1" dirty="0" smtClean="0">
                <a:solidFill>
                  <a:srgbClr val="8C8C8C"/>
                </a:solidFill>
              </a:rPr>
              <a:t># </a:t>
            </a:r>
            <a:r>
              <a:rPr lang="en-IN" sz="1800" b="1" i="1" dirty="0">
                <a:solidFill>
                  <a:srgbClr val="8C8C8C"/>
                </a:solidFill>
              </a:rPr>
              <a:t>Perform cross-validation</a:t>
            </a:r>
            <a:br>
              <a:rPr lang="en-IN" sz="1800" b="1" i="1" dirty="0">
                <a:solidFill>
                  <a:srgbClr val="8C8C8C"/>
                </a:solidFill>
              </a:rPr>
            </a:br>
            <a:r>
              <a:rPr lang="en-IN" sz="1800" b="1" dirty="0" err="1">
                <a:solidFill>
                  <a:srgbClr val="080808"/>
                </a:solidFill>
              </a:rPr>
              <a:t>cv_scores</a:t>
            </a:r>
            <a:r>
              <a:rPr lang="en-IN" sz="1800" b="1" dirty="0">
                <a:solidFill>
                  <a:srgbClr val="080808"/>
                </a:solidFill>
              </a:rPr>
              <a:t> = </a:t>
            </a:r>
            <a:r>
              <a:rPr lang="en-IN" sz="1800" b="1" dirty="0" err="1">
                <a:solidFill>
                  <a:srgbClr val="080808"/>
                </a:solidFill>
              </a:rPr>
              <a:t>cross_val_score</a:t>
            </a:r>
            <a:r>
              <a:rPr lang="en-IN" sz="1800" b="1" dirty="0">
                <a:solidFill>
                  <a:srgbClr val="080808"/>
                </a:solidFill>
              </a:rPr>
              <a:t>(model, X, y, cv=</a:t>
            </a:r>
            <a:r>
              <a:rPr lang="en-IN" sz="1800" b="1" dirty="0">
                <a:solidFill>
                  <a:srgbClr val="1750EB"/>
                </a:solidFill>
              </a:rPr>
              <a:t>5</a:t>
            </a:r>
            <a:r>
              <a:rPr lang="en-IN" sz="1800" b="1" dirty="0">
                <a:solidFill>
                  <a:srgbClr val="080808"/>
                </a:solidFill>
              </a:rPr>
              <a:t>, scoring=</a:t>
            </a:r>
            <a:r>
              <a:rPr lang="en-IN" sz="1800" b="1" dirty="0">
                <a:solidFill>
                  <a:srgbClr val="067D17"/>
                </a:solidFill>
              </a:rPr>
              <a:t>'</a:t>
            </a:r>
            <a:r>
              <a:rPr lang="en-IN" sz="1800" b="1" dirty="0" err="1">
                <a:solidFill>
                  <a:srgbClr val="067D17"/>
                </a:solidFill>
              </a:rPr>
              <a:t>neg_mean_squared_error</a:t>
            </a:r>
            <a:r>
              <a:rPr lang="en-IN" sz="1800" b="1" dirty="0">
                <a:solidFill>
                  <a:srgbClr val="067D17"/>
                </a:solidFill>
              </a:rPr>
              <a:t>'</a:t>
            </a:r>
            <a:r>
              <a:rPr lang="en-IN" sz="1800" b="1" dirty="0">
                <a:solidFill>
                  <a:srgbClr val="080808"/>
                </a:solidFill>
              </a:rPr>
              <a:t>)</a:t>
            </a:r>
            <a:br>
              <a:rPr lang="en-IN" sz="1800" b="1" dirty="0">
                <a:solidFill>
                  <a:srgbClr val="080808"/>
                </a:solidFill>
              </a:rPr>
            </a:br>
            <a:r>
              <a:rPr lang="en-IN" sz="1800" b="1" dirty="0">
                <a:solidFill>
                  <a:srgbClr val="080808"/>
                </a:solidFill>
              </a:rPr>
              <a:t/>
            </a:r>
            <a:br>
              <a:rPr lang="en-IN" sz="1800" b="1" dirty="0">
                <a:solidFill>
                  <a:srgbClr val="080808"/>
                </a:solidFill>
              </a:rPr>
            </a:br>
            <a:r>
              <a:rPr lang="en-IN" sz="1800" b="1" i="1" dirty="0">
                <a:solidFill>
                  <a:srgbClr val="8C8C8C"/>
                </a:solidFill>
              </a:rPr>
              <a:t># Convert negative MSE scores to positive for interpretation</a:t>
            </a:r>
            <a:br>
              <a:rPr lang="en-IN" sz="1800" b="1" i="1" dirty="0">
                <a:solidFill>
                  <a:srgbClr val="8C8C8C"/>
                </a:solidFill>
              </a:rPr>
            </a:br>
            <a:r>
              <a:rPr lang="en-IN" sz="1800" b="1" dirty="0" err="1">
                <a:solidFill>
                  <a:srgbClr val="080808"/>
                </a:solidFill>
              </a:rPr>
              <a:t>cv_scores</a:t>
            </a:r>
            <a:r>
              <a:rPr lang="en-IN" sz="1800" b="1" dirty="0">
                <a:solidFill>
                  <a:srgbClr val="080808"/>
                </a:solidFill>
              </a:rPr>
              <a:t> = -</a:t>
            </a:r>
            <a:r>
              <a:rPr lang="en-IN" sz="1800" b="1" dirty="0" err="1">
                <a:solidFill>
                  <a:srgbClr val="080808"/>
                </a:solidFill>
              </a:rPr>
              <a:t>cv_scores</a:t>
            </a:r>
            <a:r>
              <a:rPr lang="en-IN" sz="1800" b="1" dirty="0">
                <a:solidFill>
                  <a:srgbClr val="080808"/>
                </a:solidFill>
              </a:rPr>
              <a:t/>
            </a:r>
            <a:br>
              <a:rPr lang="en-IN" sz="1800" b="1" dirty="0">
                <a:solidFill>
                  <a:srgbClr val="080808"/>
                </a:solidFill>
              </a:rPr>
            </a:br>
            <a:r>
              <a:rPr lang="en-IN" sz="1800" b="1" dirty="0">
                <a:solidFill>
                  <a:srgbClr val="080808"/>
                </a:solidFill>
              </a:rPr>
              <a:t/>
            </a:r>
            <a:br>
              <a:rPr lang="en-IN" sz="1800" b="1" dirty="0">
                <a:solidFill>
                  <a:srgbClr val="080808"/>
                </a:solidFill>
              </a:rPr>
            </a:br>
            <a:r>
              <a:rPr lang="en-IN" sz="1800" b="1" i="1" dirty="0">
                <a:solidFill>
                  <a:srgbClr val="8C8C8C"/>
                </a:solidFill>
              </a:rPr>
              <a:t># Calculate mean and standard deviation of the scores</a:t>
            </a:r>
            <a:br>
              <a:rPr lang="en-IN" sz="1800" b="1" i="1" dirty="0">
                <a:solidFill>
                  <a:srgbClr val="8C8C8C"/>
                </a:solidFill>
              </a:rPr>
            </a:br>
            <a:r>
              <a:rPr lang="en-IN" sz="1800" b="1" dirty="0" err="1">
                <a:solidFill>
                  <a:srgbClr val="080808"/>
                </a:solidFill>
              </a:rPr>
              <a:t>mean_cv_score</a:t>
            </a:r>
            <a:r>
              <a:rPr lang="en-IN" sz="1800" b="1" dirty="0">
                <a:solidFill>
                  <a:srgbClr val="080808"/>
                </a:solidFill>
              </a:rPr>
              <a:t> = </a:t>
            </a:r>
            <a:r>
              <a:rPr lang="en-IN" sz="1800" b="1" dirty="0" err="1">
                <a:solidFill>
                  <a:srgbClr val="080808"/>
                </a:solidFill>
              </a:rPr>
              <a:t>np.mean</a:t>
            </a:r>
            <a:r>
              <a:rPr lang="en-IN" sz="1800" b="1" dirty="0">
                <a:solidFill>
                  <a:srgbClr val="080808"/>
                </a:solidFill>
              </a:rPr>
              <a:t>(</a:t>
            </a:r>
            <a:r>
              <a:rPr lang="en-IN" sz="1800" b="1" dirty="0" err="1">
                <a:solidFill>
                  <a:srgbClr val="080808"/>
                </a:solidFill>
              </a:rPr>
              <a:t>cv_scores</a:t>
            </a:r>
            <a:r>
              <a:rPr lang="en-IN" sz="1800" b="1" dirty="0">
                <a:solidFill>
                  <a:srgbClr val="080808"/>
                </a:solidFill>
              </a:rPr>
              <a:t>)</a:t>
            </a:r>
            <a:br>
              <a:rPr lang="en-IN" sz="1800" b="1" dirty="0">
                <a:solidFill>
                  <a:srgbClr val="080808"/>
                </a:solidFill>
              </a:rPr>
            </a:br>
            <a:r>
              <a:rPr lang="en-IN" sz="1800" b="1" dirty="0" err="1">
                <a:solidFill>
                  <a:srgbClr val="080808"/>
                </a:solidFill>
              </a:rPr>
              <a:t>std_cv_score</a:t>
            </a:r>
            <a:r>
              <a:rPr lang="en-IN" sz="1800" b="1" dirty="0">
                <a:solidFill>
                  <a:srgbClr val="080808"/>
                </a:solidFill>
              </a:rPr>
              <a:t> = </a:t>
            </a:r>
            <a:r>
              <a:rPr lang="en-IN" sz="1800" b="1" dirty="0" err="1">
                <a:solidFill>
                  <a:srgbClr val="080808"/>
                </a:solidFill>
              </a:rPr>
              <a:t>np.std</a:t>
            </a:r>
            <a:r>
              <a:rPr lang="en-IN" sz="1800" b="1" dirty="0">
                <a:solidFill>
                  <a:srgbClr val="080808"/>
                </a:solidFill>
              </a:rPr>
              <a:t>(</a:t>
            </a:r>
            <a:r>
              <a:rPr lang="en-IN" sz="1800" b="1" dirty="0" err="1">
                <a:solidFill>
                  <a:srgbClr val="080808"/>
                </a:solidFill>
              </a:rPr>
              <a:t>cv_scores</a:t>
            </a:r>
            <a:r>
              <a:rPr lang="en-IN" sz="1800" b="1" dirty="0">
                <a:solidFill>
                  <a:srgbClr val="080808"/>
                </a:solidFill>
              </a:rPr>
              <a:t>)</a:t>
            </a:r>
            <a:br>
              <a:rPr lang="en-IN" sz="1800" b="1" dirty="0">
                <a:solidFill>
                  <a:srgbClr val="080808"/>
                </a:solidFill>
              </a:rPr>
            </a:br>
            <a:r>
              <a:rPr lang="en-IN" sz="1800" b="1" dirty="0">
                <a:solidFill>
                  <a:srgbClr val="080808"/>
                </a:solidFill>
              </a:rPr>
              <a:t/>
            </a:r>
            <a:br>
              <a:rPr lang="en-IN" sz="1800" b="1" dirty="0">
                <a:solidFill>
                  <a:srgbClr val="080808"/>
                </a:solidFill>
              </a:rPr>
            </a:br>
            <a:r>
              <a:rPr lang="en-IN" sz="1800" b="1" i="1" dirty="0">
                <a:solidFill>
                  <a:srgbClr val="8C8C8C"/>
                </a:solidFill>
              </a:rPr>
              <a:t># Display results</a:t>
            </a:r>
            <a:br>
              <a:rPr lang="en-IN" sz="1800" b="1" i="1" dirty="0">
                <a:solidFill>
                  <a:srgbClr val="8C8C8C"/>
                </a:solidFill>
              </a:rPr>
            </a:br>
            <a:r>
              <a:rPr lang="en-IN" sz="1800" b="1" dirty="0">
                <a:solidFill>
                  <a:srgbClr val="080808"/>
                </a:solidFill>
              </a:rPr>
              <a:t>print(</a:t>
            </a:r>
            <a:r>
              <a:rPr lang="en-IN" sz="1800" b="1" dirty="0">
                <a:solidFill>
                  <a:srgbClr val="067D17"/>
                </a:solidFill>
              </a:rPr>
              <a:t>"Cross-Validation Scores (MSE):"</a:t>
            </a:r>
            <a:r>
              <a:rPr lang="en-IN" sz="1800" b="1" dirty="0">
                <a:solidFill>
                  <a:srgbClr val="080808"/>
                </a:solidFill>
              </a:rPr>
              <a:t>, </a:t>
            </a:r>
            <a:r>
              <a:rPr lang="en-IN" sz="1800" b="1" dirty="0" err="1">
                <a:solidFill>
                  <a:srgbClr val="080808"/>
                </a:solidFill>
              </a:rPr>
              <a:t>cv_scores</a:t>
            </a:r>
            <a:r>
              <a:rPr lang="en-IN" sz="1800" b="1" dirty="0">
                <a:solidFill>
                  <a:srgbClr val="080808"/>
                </a:solidFill>
              </a:rPr>
              <a:t>)</a:t>
            </a:r>
            <a:br>
              <a:rPr lang="en-IN" sz="1800" b="1" dirty="0">
                <a:solidFill>
                  <a:srgbClr val="080808"/>
                </a:solidFill>
              </a:rPr>
            </a:br>
            <a:r>
              <a:rPr lang="en-IN" sz="1800" b="1" dirty="0">
                <a:solidFill>
                  <a:srgbClr val="080808"/>
                </a:solidFill>
              </a:rPr>
              <a:t>print(</a:t>
            </a:r>
            <a:r>
              <a:rPr lang="en-IN" sz="1800" b="1" dirty="0" err="1">
                <a:solidFill>
                  <a:srgbClr val="067D17"/>
                </a:solidFill>
              </a:rPr>
              <a:t>f"Mean</a:t>
            </a:r>
            <a:r>
              <a:rPr lang="en-IN" sz="1800" b="1" dirty="0">
                <a:solidFill>
                  <a:srgbClr val="067D17"/>
                </a:solidFill>
              </a:rPr>
              <a:t> CV Score (MSE): </a:t>
            </a:r>
            <a:r>
              <a:rPr lang="en-IN" sz="1800" b="1" dirty="0">
                <a:solidFill>
                  <a:srgbClr val="0037A6"/>
                </a:solidFill>
              </a:rPr>
              <a:t>{</a:t>
            </a:r>
            <a:r>
              <a:rPr lang="en-IN" sz="1800" b="1" dirty="0">
                <a:solidFill>
                  <a:srgbClr val="080808"/>
                </a:solidFill>
              </a:rPr>
              <a:t>mean_cv_score</a:t>
            </a:r>
            <a:r>
              <a:rPr lang="en-IN" sz="1800" b="1" dirty="0">
                <a:solidFill>
                  <a:srgbClr val="0037A6"/>
                </a:solidFill>
              </a:rPr>
              <a:t>:</a:t>
            </a:r>
            <a:r>
              <a:rPr lang="en-IN" sz="1800" b="1" dirty="0">
                <a:solidFill>
                  <a:srgbClr val="067D17"/>
                </a:solidFill>
              </a:rPr>
              <a:t>.2f</a:t>
            </a:r>
            <a:r>
              <a:rPr lang="en-IN" sz="1800" b="1" dirty="0">
                <a:solidFill>
                  <a:srgbClr val="0037A6"/>
                </a:solidFill>
              </a:rPr>
              <a:t>}</a:t>
            </a:r>
            <a:r>
              <a:rPr lang="en-IN" sz="1800" b="1" dirty="0">
                <a:solidFill>
                  <a:srgbClr val="067D17"/>
                </a:solidFill>
              </a:rPr>
              <a:t>"</a:t>
            </a:r>
            <a:r>
              <a:rPr lang="en-IN" sz="1800" b="1" dirty="0">
                <a:solidFill>
                  <a:srgbClr val="080808"/>
                </a:solidFill>
              </a:rPr>
              <a:t>)</a:t>
            </a:r>
            <a:br>
              <a:rPr lang="en-IN" sz="1800" b="1" dirty="0">
                <a:solidFill>
                  <a:srgbClr val="080808"/>
                </a:solidFill>
              </a:rPr>
            </a:br>
            <a:r>
              <a:rPr lang="en-IN" sz="1800" b="1" dirty="0">
                <a:solidFill>
                  <a:srgbClr val="080808"/>
                </a:solidFill>
              </a:rPr>
              <a:t>print(</a:t>
            </a:r>
            <a:r>
              <a:rPr lang="en-IN" sz="1800" b="1" dirty="0" err="1">
                <a:solidFill>
                  <a:srgbClr val="067D17"/>
                </a:solidFill>
              </a:rPr>
              <a:t>f"Standard</a:t>
            </a:r>
            <a:r>
              <a:rPr lang="en-IN" sz="1800" b="1" dirty="0">
                <a:solidFill>
                  <a:srgbClr val="067D17"/>
                </a:solidFill>
              </a:rPr>
              <a:t> Deviation of CV Scores: </a:t>
            </a:r>
            <a:r>
              <a:rPr lang="en-IN" sz="1800" b="1" dirty="0">
                <a:solidFill>
                  <a:srgbClr val="0037A6"/>
                </a:solidFill>
              </a:rPr>
              <a:t>{</a:t>
            </a:r>
            <a:r>
              <a:rPr lang="en-IN" sz="1800" b="1" dirty="0">
                <a:solidFill>
                  <a:srgbClr val="080808"/>
                </a:solidFill>
              </a:rPr>
              <a:t>std_cv_score</a:t>
            </a:r>
            <a:r>
              <a:rPr lang="en-IN" sz="1800" b="1" dirty="0">
                <a:solidFill>
                  <a:srgbClr val="0037A6"/>
                </a:solidFill>
              </a:rPr>
              <a:t>:</a:t>
            </a:r>
            <a:r>
              <a:rPr lang="en-IN" sz="1800" b="1" dirty="0">
                <a:solidFill>
                  <a:srgbClr val="067D17"/>
                </a:solidFill>
              </a:rPr>
              <a:t>.2f</a:t>
            </a:r>
            <a:r>
              <a:rPr lang="en-IN" sz="1800" b="1" dirty="0">
                <a:solidFill>
                  <a:srgbClr val="0037A6"/>
                </a:solidFill>
              </a:rPr>
              <a:t>}</a:t>
            </a:r>
            <a:r>
              <a:rPr lang="en-IN" sz="1800" b="1" dirty="0">
                <a:solidFill>
                  <a:srgbClr val="067D17"/>
                </a:solidFill>
              </a:rPr>
              <a:t>"</a:t>
            </a:r>
            <a:r>
              <a:rPr lang="en-IN" sz="1800" b="1" dirty="0">
                <a:solidFill>
                  <a:srgbClr val="080808"/>
                </a:solidFill>
              </a:rPr>
              <a:t>)</a:t>
            </a:r>
            <a:br>
              <a:rPr lang="en-IN" sz="1800" b="1" dirty="0">
                <a:solidFill>
                  <a:srgbClr val="080808"/>
                </a:solidFill>
              </a:rPr>
            </a:br>
            <a:r>
              <a:rPr lang="en-IN" sz="1800" b="1" dirty="0">
                <a:solidFill>
                  <a:srgbClr val="080808"/>
                </a:solidFill>
              </a:rPr>
              <a:t/>
            </a:r>
            <a:br>
              <a:rPr lang="en-IN" sz="1800" b="1" dirty="0">
                <a:solidFill>
                  <a:srgbClr val="080808"/>
                </a:solidFill>
              </a:rPr>
            </a:br>
            <a:r>
              <a:rPr lang="en-IN" sz="1800" b="1" i="1" dirty="0">
                <a:solidFill>
                  <a:srgbClr val="8C8C8C"/>
                </a:solidFill>
              </a:rPr>
              <a:t># </a:t>
            </a:r>
            <a:r>
              <a:rPr lang="en-IN" sz="1800" b="1" i="1" dirty="0" smtClean="0">
                <a:solidFill>
                  <a:srgbClr val="8C8C8C"/>
                </a:solidFill>
              </a:rPr>
              <a:t>In[12</a:t>
            </a:r>
            <a:r>
              <a:rPr lang="en-IN" sz="1800" b="1" i="1" dirty="0">
                <a:solidFill>
                  <a:srgbClr val="8C8C8C"/>
                </a:solidFill>
              </a:rPr>
              <a:t>]:</a:t>
            </a:r>
            <a:br>
              <a:rPr lang="en-IN" sz="1800" b="1" i="1" dirty="0">
                <a:solidFill>
                  <a:srgbClr val="8C8C8C"/>
                </a:solidFill>
              </a:rPr>
            </a:br>
            <a:r>
              <a:rPr lang="en-IN" sz="1800" b="1" i="1" dirty="0">
                <a:solidFill>
                  <a:srgbClr val="8C8C8C"/>
                </a:solidFill>
              </a:rPr>
              <a:t/>
            </a:r>
            <a:br>
              <a:rPr lang="en-IN" sz="1800" b="1" i="1" dirty="0">
                <a:solidFill>
                  <a:srgbClr val="8C8C8C"/>
                </a:solidFill>
              </a:rPr>
            </a:br>
            <a:r>
              <a:rPr lang="en-IN" sz="1800" b="1" i="1" dirty="0">
                <a:solidFill>
                  <a:srgbClr val="8C8C8C"/>
                </a:solidFill>
              </a:rPr>
              <a:t># Call the function with the trained model and desired parameters</a:t>
            </a:r>
            <a:br>
              <a:rPr lang="en-IN" sz="1800" b="1" i="1" dirty="0">
                <a:solidFill>
                  <a:srgbClr val="8C8C8C"/>
                </a:solidFill>
              </a:rPr>
            </a:br>
            <a:r>
              <a:rPr lang="en-IN" sz="1800" b="1" dirty="0" err="1">
                <a:solidFill>
                  <a:srgbClr val="080808"/>
                </a:solidFill>
              </a:rPr>
              <a:t>start_doy</a:t>
            </a:r>
            <a:r>
              <a:rPr lang="en-IN" sz="1800" b="1" dirty="0">
                <a:solidFill>
                  <a:srgbClr val="080808"/>
                </a:solidFill>
              </a:rPr>
              <a:t> = </a:t>
            </a:r>
            <a:r>
              <a:rPr lang="en-IN" sz="1800" b="1" dirty="0">
                <a:solidFill>
                  <a:srgbClr val="1750EB"/>
                </a:solidFill>
              </a:rPr>
              <a:t>245</a:t>
            </a:r>
            <a:br>
              <a:rPr lang="en-IN" sz="1800" b="1" dirty="0">
                <a:solidFill>
                  <a:srgbClr val="1750EB"/>
                </a:solidFill>
              </a:rPr>
            </a:br>
            <a:r>
              <a:rPr lang="en-IN" sz="1800" b="1" dirty="0">
                <a:solidFill>
                  <a:srgbClr val="080808"/>
                </a:solidFill>
              </a:rPr>
              <a:t>rh2m_value = </a:t>
            </a:r>
            <a:r>
              <a:rPr lang="en-IN" sz="1800" b="1" dirty="0">
                <a:solidFill>
                  <a:srgbClr val="1750EB"/>
                </a:solidFill>
              </a:rPr>
              <a:t>65  </a:t>
            </a:r>
            <a:r>
              <a:rPr lang="en-IN" sz="1800" b="1" i="1" dirty="0">
                <a:solidFill>
                  <a:srgbClr val="8C8C8C"/>
                </a:solidFill>
              </a:rPr>
              <a:t># Example relative humidity</a:t>
            </a:r>
            <a:br>
              <a:rPr lang="en-IN" sz="1800" b="1" i="1" dirty="0">
                <a:solidFill>
                  <a:srgbClr val="8C8C8C"/>
                </a:solidFill>
              </a:rPr>
            </a:br>
            <a:r>
              <a:rPr lang="en-IN" sz="1800" b="1" dirty="0">
                <a:solidFill>
                  <a:srgbClr val="080808"/>
                </a:solidFill>
              </a:rPr>
              <a:t>predictions = predict_next_30_days(model, </a:t>
            </a:r>
            <a:r>
              <a:rPr lang="en-IN" sz="1800" b="1" dirty="0" err="1">
                <a:solidFill>
                  <a:srgbClr val="080808"/>
                </a:solidFill>
              </a:rPr>
              <a:t>start_doy</a:t>
            </a:r>
            <a:r>
              <a:rPr lang="en-IN" sz="1800" b="1" dirty="0">
                <a:solidFill>
                  <a:srgbClr val="080808"/>
                </a:solidFill>
              </a:rPr>
              <a:t>, rh2m_value)</a:t>
            </a:r>
            <a:br>
              <a:rPr lang="en-IN" sz="1800" b="1" dirty="0">
                <a:solidFill>
                  <a:srgbClr val="080808"/>
                </a:solidFill>
              </a:rPr>
            </a:br>
            <a:r>
              <a:rPr lang="en-IN" sz="1800" b="1" dirty="0">
                <a:solidFill>
                  <a:srgbClr val="080808"/>
                </a:solidFill>
              </a:rPr>
              <a:t/>
            </a:r>
            <a:br>
              <a:rPr lang="en-IN" sz="1800" b="1" dirty="0">
                <a:solidFill>
                  <a:srgbClr val="080808"/>
                </a:solidFill>
              </a:rPr>
            </a:br>
            <a:r>
              <a:rPr lang="en-IN" sz="1800" b="1" i="1" dirty="0">
                <a:solidFill>
                  <a:srgbClr val="8C8C8C"/>
                </a:solidFill>
              </a:rPr>
              <a:t># Display the predictions in a table-like format</a:t>
            </a:r>
            <a:br>
              <a:rPr lang="en-IN" sz="1800" b="1" i="1" dirty="0">
                <a:solidFill>
                  <a:srgbClr val="8C8C8C"/>
                </a:solidFill>
              </a:rPr>
            </a:br>
            <a:r>
              <a:rPr lang="en-IN" sz="1800" b="1" dirty="0">
                <a:solidFill>
                  <a:srgbClr val="080808"/>
                </a:solidFill>
              </a:rPr>
              <a:t>print(</a:t>
            </a:r>
            <a:r>
              <a:rPr lang="en-IN" sz="1800" b="1" dirty="0">
                <a:solidFill>
                  <a:srgbClr val="067D17"/>
                </a:solidFill>
              </a:rPr>
              <a:t>f"</a:t>
            </a:r>
            <a:r>
              <a:rPr lang="en-IN" sz="1800" b="1" dirty="0">
                <a:solidFill>
                  <a:srgbClr val="0037A6"/>
                </a:solidFill>
              </a:rPr>
              <a:t>{</a:t>
            </a:r>
            <a:r>
              <a:rPr lang="en-IN" sz="1800" b="1" dirty="0">
                <a:solidFill>
                  <a:srgbClr val="067D17"/>
                </a:solidFill>
              </a:rPr>
              <a:t>'DOY'</a:t>
            </a:r>
            <a:r>
              <a:rPr lang="en-IN" sz="1800" b="1" dirty="0">
                <a:solidFill>
                  <a:srgbClr val="0037A6"/>
                </a:solidFill>
              </a:rPr>
              <a:t>:</a:t>
            </a:r>
            <a:r>
              <a:rPr lang="en-IN" sz="1800" b="1" dirty="0">
                <a:solidFill>
                  <a:srgbClr val="067D17"/>
                </a:solidFill>
              </a:rPr>
              <a:t>&lt;5</a:t>
            </a:r>
            <a:r>
              <a:rPr lang="en-IN" sz="1800" b="1" dirty="0">
                <a:solidFill>
                  <a:srgbClr val="0037A6"/>
                </a:solidFill>
              </a:rPr>
              <a:t>} {</a:t>
            </a:r>
            <a:r>
              <a:rPr lang="en-IN" sz="1800" b="1" dirty="0">
                <a:solidFill>
                  <a:srgbClr val="067D17"/>
                </a:solidFill>
              </a:rPr>
              <a:t>'Predicted T2M'</a:t>
            </a:r>
            <a:r>
              <a:rPr lang="en-IN" sz="1800" b="1" dirty="0">
                <a:solidFill>
                  <a:srgbClr val="0037A6"/>
                </a:solidFill>
              </a:rPr>
              <a:t>:</a:t>
            </a:r>
            <a:r>
              <a:rPr lang="en-IN" sz="1800" b="1" dirty="0">
                <a:solidFill>
                  <a:srgbClr val="067D17"/>
                </a:solidFill>
              </a:rPr>
              <a:t>&lt;15</a:t>
            </a:r>
            <a:r>
              <a:rPr lang="en-IN" sz="1800" b="1" dirty="0">
                <a:solidFill>
                  <a:srgbClr val="0037A6"/>
                </a:solidFill>
              </a:rPr>
              <a:t>}</a:t>
            </a:r>
            <a:r>
              <a:rPr lang="en-IN" sz="1800" b="1" dirty="0">
                <a:solidFill>
                  <a:srgbClr val="067D17"/>
                </a:solidFill>
              </a:rPr>
              <a:t>"</a:t>
            </a:r>
            <a:r>
              <a:rPr lang="en-IN" sz="1800" b="1" dirty="0">
                <a:solidFill>
                  <a:srgbClr val="080808"/>
                </a:solidFill>
              </a:rPr>
              <a:t>)</a:t>
            </a:r>
            <a:br>
              <a:rPr lang="en-IN" sz="1800" b="1" dirty="0">
                <a:solidFill>
                  <a:srgbClr val="080808"/>
                </a:solidFill>
              </a:rPr>
            </a:br>
            <a:r>
              <a:rPr lang="en-IN" sz="1800" b="1" dirty="0">
                <a:solidFill>
                  <a:srgbClr val="080808"/>
                </a:solidFill>
              </a:rPr>
              <a:t>print(</a:t>
            </a:r>
            <a:r>
              <a:rPr lang="en-IN" sz="1800" b="1" dirty="0">
                <a:solidFill>
                  <a:srgbClr val="067D17"/>
                </a:solidFill>
              </a:rPr>
              <a:t>"=" </a:t>
            </a:r>
            <a:r>
              <a:rPr lang="en-IN" sz="1800" b="1" dirty="0">
                <a:solidFill>
                  <a:srgbClr val="080808"/>
                </a:solidFill>
              </a:rPr>
              <a:t>* </a:t>
            </a:r>
            <a:r>
              <a:rPr lang="en-IN" sz="1800" b="1" dirty="0">
                <a:solidFill>
                  <a:srgbClr val="1750EB"/>
                </a:solidFill>
              </a:rPr>
              <a:t>20</a:t>
            </a:r>
            <a:r>
              <a:rPr lang="en-IN" sz="1800" b="1" dirty="0">
                <a:solidFill>
                  <a:srgbClr val="080808"/>
                </a:solidFill>
              </a:rPr>
              <a:t>)</a:t>
            </a:r>
            <a:br>
              <a:rPr lang="en-IN" sz="1800" b="1" dirty="0">
                <a:solidFill>
                  <a:srgbClr val="080808"/>
                </a:solidFill>
              </a:rPr>
            </a:br>
            <a:r>
              <a:rPr lang="en-IN" sz="1800" b="1" dirty="0">
                <a:solidFill>
                  <a:srgbClr val="0033B3"/>
                </a:solidFill>
              </a:rPr>
              <a:t>for </a:t>
            </a:r>
            <a:r>
              <a:rPr lang="en-IN" sz="1800" b="1" dirty="0" err="1">
                <a:solidFill>
                  <a:srgbClr val="080808"/>
                </a:solidFill>
              </a:rPr>
              <a:t>doy</a:t>
            </a:r>
            <a:r>
              <a:rPr lang="en-IN" sz="1800" b="1" dirty="0">
                <a:solidFill>
                  <a:srgbClr val="080808"/>
                </a:solidFill>
              </a:rPr>
              <a:t>, t2m </a:t>
            </a:r>
            <a:r>
              <a:rPr lang="en-IN" sz="1800" b="1" dirty="0">
                <a:solidFill>
                  <a:srgbClr val="0033B3"/>
                </a:solidFill>
              </a:rPr>
              <a:t>in </a:t>
            </a:r>
            <a:r>
              <a:rPr lang="en-IN" sz="1800" b="1" dirty="0">
                <a:solidFill>
                  <a:srgbClr val="080808"/>
                </a:solidFill>
              </a:rPr>
              <a:t>predictions:</a:t>
            </a:r>
            <a:br>
              <a:rPr lang="en-IN" sz="1800" b="1" dirty="0">
                <a:solidFill>
                  <a:srgbClr val="080808"/>
                </a:solidFill>
              </a:rPr>
            </a:br>
            <a:r>
              <a:rPr lang="en-IN" sz="1800" b="1" dirty="0">
                <a:solidFill>
                  <a:srgbClr val="080808"/>
                </a:solidFill>
              </a:rPr>
              <a:t>    print(</a:t>
            </a:r>
            <a:r>
              <a:rPr lang="en-IN" sz="1800" b="1" dirty="0">
                <a:solidFill>
                  <a:srgbClr val="067D17"/>
                </a:solidFill>
              </a:rPr>
              <a:t>f"</a:t>
            </a:r>
            <a:r>
              <a:rPr lang="en-IN" sz="1800" b="1" dirty="0">
                <a:solidFill>
                  <a:srgbClr val="0037A6"/>
                </a:solidFill>
              </a:rPr>
              <a:t>{</a:t>
            </a:r>
            <a:r>
              <a:rPr lang="en-IN" sz="1800" b="1" dirty="0" err="1">
                <a:solidFill>
                  <a:srgbClr val="080808"/>
                </a:solidFill>
              </a:rPr>
              <a:t>doy</a:t>
            </a:r>
            <a:r>
              <a:rPr lang="en-IN" sz="1800" b="1" dirty="0">
                <a:solidFill>
                  <a:srgbClr val="0037A6"/>
                </a:solidFill>
              </a:rPr>
              <a:t>:</a:t>
            </a:r>
            <a:r>
              <a:rPr lang="en-IN" sz="1800" b="1" dirty="0">
                <a:solidFill>
                  <a:srgbClr val="067D17"/>
                </a:solidFill>
              </a:rPr>
              <a:t>&lt;5</a:t>
            </a:r>
            <a:r>
              <a:rPr lang="en-IN" sz="1800" b="1" dirty="0">
                <a:solidFill>
                  <a:srgbClr val="0037A6"/>
                </a:solidFill>
              </a:rPr>
              <a:t>} {</a:t>
            </a:r>
            <a:r>
              <a:rPr lang="en-IN" sz="1800" b="1" dirty="0">
                <a:solidFill>
                  <a:srgbClr val="080808"/>
                </a:solidFill>
              </a:rPr>
              <a:t>t2m</a:t>
            </a:r>
            <a:r>
              <a:rPr lang="en-IN" sz="1800" b="1" dirty="0">
                <a:solidFill>
                  <a:srgbClr val="0037A6"/>
                </a:solidFill>
              </a:rPr>
              <a:t>:</a:t>
            </a:r>
            <a:r>
              <a:rPr lang="en-IN" sz="1800" b="1" dirty="0">
                <a:solidFill>
                  <a:srgbClr val="067D17"/>
                </a:solidFill>
              </a:rPr>
              <a:t>&lt;15.2f</a:t>
            </a:r>
            <a:r>
              <a:rPr lang="en-IN" sz="1800" b="1" dirty="0">
                <a:solidFill>
                  <a:srgbClr val="0037A6"/>
                </a:solidFill>
              </a:rPr>
              <a:t>}</a:t>
            </a:r>
            <a:r>
              <a:rPr lang="en-IN" sz="1800" b="1" dirty="0">
                <a:solidFill>
                  <a:srgbClr val="067D17"/>
                </a:solidFill>
              </a:rPr>
              <a:t>"</a:t>
            </a:r>
            <a:r>
              <a:rPr lang="en-IN" sz="1800" b="1" dirty="0">
                <a:solidFill>
                  <a:srgbClr val="080808"/>
                </a:solidFill>
              </a:rPr>
              <a:t>)</a:t>
            </a:r>
            <a:br>
              <a:rPr lang="en-IN" sz="1800" b="1" dirty="0">
                <a:solidFill>
                  <a:srgbClr val="080808"/>
                </a:solidFill>
              </a:rPr>
            </a:br>
            <a:endParaRPr lang="en-IN" sz="1800" b="1" dirty="0">
              <a:solidFill>
                <a:srgbClr val="080808"/>
              </a:solidFill>
              <a:effectLst/>
            </a:endParaRPr>
          </a:p>
        </p:txBody>
      </p:sp>
    </p:spTree>
    <p:extLst>
      <p:ext uri="{BB962C8B-B14F-4D97-AF65-F5344CB8AC3E}">
        <p14:creationId xmlns:p14="http://schemas.microsoft.com/office/powerpoint/2010/main" xmlns="" val="28475312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944" y="-195943"/>
            <a:ext cx="10515600" cy="1325563"/>
          </a:xfrm>
        </p:spPr>
        <p:txBody>
          <a:bodyPr>
            <a:normAutofit/>
          </a:bodyPr>
          <a:lstStyle/>
          <a:p>
            <a:pPr algn="ctr"/>
            <a:r>
              <a:rPr lang="en-US" sz="2400" b="1" dirty="0" smtClean="0">
                <a:solidFill>
                  <a:srgbClr val="FF0000"/>
                </a:solidFill>
              </a:rPr>
              <a:t>Actual Data Obtain From </a:t>
            </a:r>
            <a:r>
              <a:rPr lang="en-US" sz="2400" b="1" dirty="0" smtClean="0">
                <a:solidFill>
                  <a:srgbClr val="FF0000"/>
                </a:solidFill>
              </a:rPr>
              <a:t>NASA</a:t>
            </a:r>
            <a:br>
              <a:rPr lang="en-US" sz="2400" b="1" dirty="0" smtClean="0">
                <a:solidFill>
                  <a:srgbClr val="FF0000"/>
                </a:solidFill>
              </a:rPr>
            </a:br>
            <a:r>
              <a:rPr lang="en-US" sz="2400" b="1" dirty="0" smtClean="0">
                <a:solidFill>
                  <a:srgbClr val="FF0000"/>
                </a:solidFill>
              </a:rPr>
              <a:t>for September 1 to 30 , 2024</a:t>
            </a:r>
            <a:endParaRPr lang="en-IN" sz="2400" b="1" dirty="0">
              <a:solidFill>
                <a:srgbClr val="FF0000"/>
              </a:solidFill>
            </a:endParaRPr>
          </a:p>
        </p:txBody>
      </p:sp>
      <p:graphicFrame>
        <p:nvGraphicFramePr>
          <p:cNvPr id="6" name="Content Placeholder 5"/>
          <p:cNvGraphicFramePr>
            <a:graphicFrameLocks noGrp="1"/>
          </p:cNvGraphicFramePr>
          <p:nvPr>
            <p:ph sz="quarter" idx="1"/>
            <p:extLst>
              <p:ext uri="{D42A27DB-BD31-4B8C-83A1-F6EECF244321}">
                <p14:modId xmlns:p14="http://schemas.microsoft.com/office/powerpoint/2010/main" xmlns="" val="391451516"/>
              </p:ext>
            </p:extLst>
          </p:nvPr>
        </p:nvGraphicFramePr>
        <p:xfrm>
          <a:off x="2423159" y="959546"/>
          <a:ext cx="6515100" cy="5659014"/>
        </p:xfrm>
        <a:graphic>
          <a:graphicData uri="http://schemas.openxmlformats.org/drawingml/2006/table">
            <a:tbl>
              <a:tblPr firstRow="1" bandRow="1">
                <a:tableStyleId>{5C22544A-7EE6-4342-B048-85BDC9FD1C3A}</a:tableStyleId>
              </a:tblPr>
              <a:tblGrid>
                <a:gridCol w="2164786"/>
                <a:gridCol w="1297113"/>
                <a:gridCol w="1514581"/>
                <a:gridCol w="1538620"/>
              </a:tblGrid>
              <a:tr h="385332">
                <a:tc>
                  <a:txBody>
                    <a:bodyPr/>
                    <a:lstStyle/>
                    <a:p>
                      <a:pPr algn="l" fontAlgn="b"/>
                      <a:r>
                        <a:rPr lang="en-IN" sz="1200" b="1" i="0" u="none" strike="noStrike" dirty="0" smtClean="0">
                          <a:solidFill>
                            <a:srgbClr val="000000"/>
                          </a:solidFill>
                          <a:effectLst/>
                          <a:latin typeface="Calibri"/>
                        </a:rPr>
                        <a:t>                  YEAR</a:t>
                      </a:r>
                      <a:endParaRPr lang="en-IN" sz="1200" b="1" i="0" u="none" strike="noStrike" dirty="0">
                        <a:solidFill>
                          <a:srgbClr val="000000"/>
                        </a:solidFill>
                        <a:effectLst/>
                        <a:latin typeface="Calibri"/>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algn="ctr" fontAlgn="b"/>
                      <a:r>
                        <a:rPr lang="en-IN" sz="1100" b="0" i="0" u="none" strike="noStrike" dirty="0" smtClean="0">
                          <a:solidFill>
                            <a:srgbClr val="000000"/>
                          </a:solidFill>
                          <a:effectLst/>
                          <a:latin typeface="Calibri"/>
                        </a:rPr>
                        <a:t>                                         </a:t>
                      </a:r>
                      <a:r>
                        <a:rPr lang="en-IN" sz="1400" b="1" i="0" u="none" strike="noStrike" dirty="0" smtClean="0">
                          <a:solidFill>
                            <a:srgbClr val="000000"/>
                          </a:solidFill>
                          <a:effectLst/>
                          <a:latin typeface="Calibri"/>
                        </a:rPr>
                        <a:t>DOY</a:t>
                      </a:r>
                      <a:endParaRPr lang="en-IN" sz="1400" b="1" i="0" u="none" strike="noStrike" dirty="0">
                        <a:solidFill>
                          <a:srgbClr val="000000"/>
                        </a:solidFill>
                        <a:effectLst/>
                        <a:latin typeface="Calibri"/>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algn="ctr" fontAlgn="b"/>
                      <a:r>
                        <a:rPr lang="en-IN" sz="1400" b="1" i="0" u="none" strike="noStrike" dirty="0" smtClean="0">
                          <a:solidFill>
                            <a:srgbClr val="000000"/>
                          </a:solidFill>
                          <a:effectLst/>
                          <a:latin typeface="Calibri"/>
                        </a:rPr>
                        <a:t>RH2M</a:t>
                      </a:r>
                      <a:endParaRPr lang="en-IN" sz="1400" b="1" i="0" u="none" strike="noStrike" dirty="0">
                        <a:solidFill>
                          <a:srgbClr val="000000"/>
                        </a:solidFill>
                        <a:effectLst/>
                        <a:latin typeface="Calibri"/>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algn="ctr" fontAlgn="b"/>
                      <a:r>
                        <a:rPr lang="en-IN" sz="1400" b="1" i="0" u="none" strike="noStrike" dirty="0" smtClean="0">
                          <a:solidFill>
                            <a:srgbClr val="000000"/>
                          </a:solidFill>
                          <a:effectLst/>
                          <a:latin typeface="Calibri"/>
                        </a:rPr>
                        <a:t>T2M</a:t>
                      </a:r>
                      <a:endParaRPr lang="en-IN" sz="1400" b="1" i="0" u="none" strike="noStrike" dirty="0">
                        <a:solidFill>
                          <a:srgbClr val="000000"/>
                        </a:solidFill>
                        <a:effectLst/>
                        <a:latin typeface="Calibri"/>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r>
              <a:tr h="173777">
                <a:tc>
                  <a:txBody>
                    <a:bodyPr/>
                    <a:lstStyle/>
                    <a:p>
                      <a:pPr algn="ctr" fontAlgn="b"/>
                      <a:r>
                        <a:rPr lang="en-IN" sz="1100" b="0" i="0" u="none" strike="noStrike" dirty="0" smtClean="0">
                          <a:solidFill>
                            <a:srgbClr val="000000"/>
                          </a:solidFill>
                          <a:effectLst/>
                          <a:latin typeface="Calibri"/>
                        </a:rPr>
                        <a:t>2024  </a:t>
                      </a:r>
                      <a:endParaRPr lang="en-IN" sz="1100" b="0" i="0" u="none" strike="noStrike" dirty="0">
                        <a:solidFill>
                          <a:srgbClr val="000000"/>
                        </a:solidFill>
                        <a:effectLst/>
                        <a:latin typeface="Calibri"/>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245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88.25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28.22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87854">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246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247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91.25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248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88.31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249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87.56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27.29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84.69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28.37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84.62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29.56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85.88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87.75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254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90.88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28.52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86.62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28.97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82.81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29.83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90.19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28.76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258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90.62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259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93.25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26.51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86.62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27.98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261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84.88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28.63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84.62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29.26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85.5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30.05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83.44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30.67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87.38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29.14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82.81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29.83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84.38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29.87</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268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89.56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27.84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93.56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26.83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270</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91.88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26.36</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a:solidFill>
                            <a:srgbClr val="000000"/>
                          </a:solidFill>
                          <a:effectLst/>
                          <a:latin typeface="Calibri"/>
                        </a:rPr>
                        <a:t>271</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86.69</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27.42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87.75</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27.78</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89.62</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173777">
                <a:tc>
                  <a:txBody>
                    <a:bodyPr/>
                    <a:lstStyle/>
                    <a:p>
                      <a:pPr algn="ctr" fontAlgn="b"/>
                      <a:r>
                        <a:rPr lang="en-IN" sz="1100" b="0" i="0" u="none" strike="noStrike" dirty="0">
                          <a:solidFill>
                            <a:srgbClr val="000000"/>
                          </a:solidFill>
                          <a:effectLst/>
                          <a:latin typeface="Calibri"/>
                        </a:rPr>
                        <a:t>2024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274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88.94</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IN" sz="1100" b="0" i="0" u="none" strike="noStrike" dirty="0">
                          <a:solidFill>
                            <a:srgbClr val="000000"/>
                          </a:solidFill>
                          <a:effectLst/>
                          <a:latin typeface="Calibri"/>
                        </a:rPr>
                        <a:t>28.73</a:t>
                      </a: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Tree>
    <p:extLst>
      <p:ext uri="{BB962C8B-B14F-4D97-AF65-F5344CB8AC3E}">
        <p14:creationId xmlns:p14="http://schemas.microsoft.com/office/powerpoint/2010/main" xmlns="" val="26381177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46306"/>
            <a:ext cx="10515600" cy="515566"/>
          </a:xfrm>
        </p:spPr>
        <p:txBody>
          <a:bodyPr>
            <a:normAutofit fontScale="90000"/>
          </a:bodyPr>
          <a:lstStyle/>
          <a:p>
            <a:pPr algn="ctr"/>
            <a:r>
              <a:rPr lang="en-US" b="1" dirty="0" smtClean="0">
                <a:solidFill>
                  <a:srgbClr val="FF0000"/>
                </a:solidFill>
              </a:rPr>
              <a:t>Accuracy of the models</a:t>
            </a:r>
            <a:br>
              <a:rPr lang="en-US" b="1" dirty="0" smtClean="0">
                <a:solidFill>
                  <a:srgbClr val="FF0000"/>
                </a:solidFill>
              </a:rPr>
            </a:br>
            <a:endParaRPr lang="en-IN" b="1" dirty="0">
              <a:solidFill>
                <a:srgbClr val="FF0000"/>
              </a:solidFill>
            </a:endParaRPr>
          </a:p>
        </p:txBody>
      </p:sp>
      <p:pic>
        <p:nvPicPr>
          <p:cNvPr id="1030" name="Picture 6"/>
          <p:cNvPicPr>
            <a:picLocks noGrp="1" noChangeAspect="1" noChangeArrowheads="1"/>
          </p:cNvPicPr>
          <p:nvPr>
            <p:ph sz="quarter" idx="1"/>
          </p:nvPr>
        </p:nvPicPr>
        <p:blipFill>
          <a:blip r:embed="rId2" cstate="print"/>
          <a:srcRect/>
          <a:stretch>
            <a:fillRect/>
          </a:stretch>
        </p:blipFill>
        <p:spPr bwMode="auto">
          <a:xfrm>
            <a:off x="972766" y="1903244"/>
            <a:ext cx="3978612" cy="384580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29" name="Picture 5"/>
          <p:cNvPicPr>
            <a:picLocks noChangeAspect="1" noChangeArrowheads="1"/>
          </p:cNvPicPr>
          <p:nvPr/>
        </p:nvPicPr>
        <p:blipFill>
          <a:blip r:embed="rId3" cstate="print"/>
          <a:srcRect/>
          <a:stretch>
            <a:fillRect/>
          </a:stretch>
        </p:blipFill>
        <p:spPr bwMode="auto">
          <a:xfrm>
            <a:off x="7480568" y="1906620"/>
            <a:ext cx="4114801" cy="383269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Box 11"/>
          <p:cNvSpPr txBox="1"/>
          <p:nvPr/>
        </p:nvSpPr>
        <p:spPr>
          <a:xfrm>
            <a:off x="846306" y="1352145"/>
            <a:ext cx="3579779" cy="369332"/>
          </a:xfrm>
          <a:prstGeom prst="rect">
            <a:avLst/>
          </a:prstGeom>
          <a:noFill/>
        </p:spPr>
        <p:txBody>
          <a:bodyPr wrap="square" rtlCol="0">
            <a:spAutoFit/>
          </a:bodyPr>
          <a:lstStyle/>
          <a:p>
            <a:pPr algn="ctr"/>
            <a:r>
              <a:rPr lang="en-IN" b="1" u="sng" dirty="0" smtClean="0"/>
              <a:t>Linear Regression results</a:t>
            </a:r>
            <a:endParaRPr lang="en-US" b="1" u="sng" dirty="0"/>
          </a:p>
        </p:txBody>
      </p:sp>
      <p:sp>
        <p:nvSpPr>
          <p:cNvPr id="13" name="TextBox 12"/>
          <p:cNvSpPr txBox="1"/>
          <p:nvPr/>
        </p:nvSpPr>
        <p:spPr>
          <a:xfrm>
            <a:off x="7409234" y="1387813"/>
            <a:ext cx="3579779" cy="369332"/>
          </a:xfrm>
          <a:prstGeom prst="rect">
            <a:avLst/>
          </a:prstGeom>
          <a:noFill/>
        </p:spPr>
        <p:txBody>
          <a:bodyPr wrap="square" rtlCol="0">
            <a:spAutoFit/>
          </a:bodyPr>
          <a:lstStyle/>
          <a:p>
            <a:pPr algn="ctr"/>
            <a:r>
              <a:rPr lang="en-IN" b="1" u="sng" dirty="0" smtClean="0"/>
              <a:t>Random Forest results</a:t>
            </a:r>
            <a:endParaRPr lang="en-US" b="1" u="sng" dirty="0"/>
          </a:p>
        </p:txBody>
      </p:sp>
      <p:sp>
        <p:nvSpPr>
          <p:cNvPr id="14" name="TextBox 13"/>
          <p:cNvSpPr txBox="1"/>
          <p:nvPr/>
        </p:nvSpPr>
        <p:spPr>
          <a:xfrm>
            <a:off x="963038" y="6157609"/>
            <a:ext cx="4046707" cy="369332"/>
          </a:xfrm>
          <a:prstGeom prst="rect">
            <a:avLst/>
          </a:prstGeom>
          <a:noFill/>
        </p:spPr>
        <p:txBody>
          <a:bodyPr wrap="square" rtlCol="0">
            <a:spAutoFit/>
          </a:bodyPr>
          <a:lstStyle/>
          <a:p>
            <a:r>
              <a:rPr lang="en-IN" dirty="0" smtClean="0"/>
              <a:t>Accuracy : 87% approx</a:t>
            </a:r>
            <a:endParaRPr lang="en-US" dirty="0"/>
          </a:p>
        </p:txBody>
      </p:sp>
      <p:sp>
        <p:nvSpPr>
          <p:cNvPr id="15" name="TextBox 14"/>
          <p:cNvSpPr txBox="1"/>
          <p:nvPr/>
        </p:nvSpPr>
        <p:spPr>
          <a:xfrm>
            <a:off x="7418962" y="6134911"/>
            <a:ext cx="4046707" cy="369332"/>
          </a:xfrm>
          <a:prstGeom prst="rect">
            <a:avLst/>
          </a:prstGeom>
          <a:noFill/>
        </p:spPr>
        <p:txBody>
          <a:bodyPr wrap="square" rtlCol="0">
            <a:spAutoFit/>
          </a:bodyPr>
          <a:lstStyle/>
          <a:p>
            <a:r>
              <a:rPr lang="en-IN" dirty="0" smtClean="0"/>
              <a:t>Accuracy : 80% approx</a:t>
            </a:r>
            <a:endParaRPr lang="en-US" dirty="0"/>
          </a:p>
        </p:txBody>
      </p:sp>
    </p:spTree>
    <p:extLst>
      <p:ext uri="{BB962C8B-B14F-4D97-AF65-F5344CB8AC3E}">
        <p14:creationId xmlns:p14="http://schemas.microsoft.com/office/powerpoint/2010/main" xmlns="" val="23408432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F0000"/>
                </a:solidFill>
              </a:rPr>
              <a:t>Conclusion &amp; Future Scope of Study</a:t>
            </a:r>
            <a:endParaRPr lang="en-IN" b="1" dirty="0">
              <a:solidFill>
                <a:srgbClr val="FF0000"/>
              </a:solidFill>
            </a:endParaRPr>
          </a:p>
        </p:txBody>
      </p:sp>
      <p:sp>
        <p:nvSpPr>
          <p:cNvPr id="3" name="Content Placeholder 2"/>
          <p:cNvSpPr>
            <a:spLocks noGrp="1"/>
          </p:cNvSpPr>
          <p:nvPr>
            <p:ph sz="quarter" idx="1"/>
          </p:nvPr>
        </p:nvSpPr>
        <p:spPr>
          <a:xfrm>
            <a:off x="838199" y="1589314"/>
            <a:ext cx="10776857" cy="4876800"/>
          </a:xfrm>
        </p:spPr>
        <p:txBody>
          <a:bodyPr>
            <a:normAutofit fontScale="70000" lnSpcReduction="20000"/>
          </a:bodyPr>
          <a:lstStyle/>
          <a:p>
            <a:pPr>
              <a:lnSpc>
                <a:spcPct val="120000"/>
              </a:lnSpc>
              <a:buNone/>
            </a:pPr>
            <a:r>
              <a:rPr lang="en-IN" b="1" u="sng" dirty="0" smtClean="0"/>
              <a:t>Conclusion</a:t>
            </a:r>
            <a:endParaRPr lang="en-US" b="1" u="sng" dirty="0" smtClean="0"/>
          </a:p>
          <a:p>
            <a:pPr>
              <a:lnSpc>
                <a:spcPct val="120000"/>
              </a:lnSpc>
              <a:buNone/>
            </a:pPr>
            <a:r>
              <a:rPr lang="en-US" dirty="0" smtClean="0"/>
              <a:t>    The </a:t>
            </a:r>
            <a:r>
              <a:rPr lang="en-US" dirty="0" smtClean="0"/>
              <a:t>linear regression model demonstrated remarkable precision and reliability, achieving an impressive 87% accuracy in predicting temperatures for September 2024. Rigorous cross-validation and manual comparison with authentic global data from NASA substantiate the model's robustness. The algorithm effectively captured the relationship between relative humidity and temperature over nearly four decades of data. Conversely, the Random Forest model, while adequate, displayed comparatively lower accuracy at 80%, highlighting the superior suitability of linear regression for this specific predictive task. </a:t>
            </a:r>
            <a:endParaRPr lang="en-US" dirty="0" smtClean="0"/>
          </a:p>
          <a:p>
            <a:pPr>
              <a:lnSpc>
                <a:spcPct val="120000"/>
              </a:lnSpc>
              <a:buNone/>
            </a:pPr>
            <a:endParaRPr lang="en-US" dirty="0" smtClean="0"/>
          </a:p>
          <a:p>
            <a:pPr>
              <a:lnSpc>
                <a:spcPct val="120000"/>
              </a:lnSpc>
              <a:buNone/>
            </a:pPr>
            <a:r>
              <a:rPr lang="en-IN" b="1" u="sng" dirty="0" smtClean="0"/>
              <a:t>Future scope</a:t>
            </a:r>
            <a:endParaRPr lang="en-US" b="1" u="sng" dirty="0" smtClean="0"/>
          </a:p>
          <a:p>
            <a:pPr>
              <a:lnSpc>
                <a:spcPct val="120000"/>
              </a:lnSpc>
              <a:buNone/>
            </a:pPr>
            <a:r>
              <a:rPr lang="en-US" dirty="0" smtClean="0"/>
              <a:t>    This </a:t>
            </a:r>
            <a:r>
              <a:rPr lang="en-US" dirty="0" smtClean="0"/>
              <a:t>project has significant potential for expansion and real-world applications. The existing temperature prediction model will be implemented on a PYNQ-Z2 FPGA board to evaluate its performance in a hardware environment, ensuring efficiency and scalability for edge computing applications. Furthermore, a comprehensive crop recommendation system will be developed using advanced machine learning techniques. This model will analyze critical environmental and soil parameters, including relative humidity, temperature, nitrogen, phosphorus, and potassium, to provide precise and context-aware crop suggestions. These advancements will contribute to sustainable agricultural practices, optimize resource utilization, and enhance decision-making for farmers and agronomists.</a:t>
            </a:r>
            <a:endParaRPr lang="en-IN" dirty="0"/>
          </a:p>
        </p:txBody>
      </p:sp>
    </p:spTree>
    <p:extLst>
      <p:ext uri="{BB962C8B-B14F-4D97-AF65-F5344CB8AC3E}">
        <p14:creationId xmlns:p14="http://schemas.microsoft.com/office/powerpoint/2010/main" xmlns="" val="24660674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4033" y="2858944"/>
            <a:ext cx="4880956" cy="1325563"/>
          </a:xfrm>
        </p:spPr>
        <p:txBody>
          <a:bodyPr>
            <a:normAutofit/>
          </a:bodyPr>
          <a:lstStyle/>
          <a:p>
            <a:r>
              <a:rPr lang="en-US" sz="5400" dirty="0" smtClean="0">
                <a:solidFill>
                  <a:srgbClr val="FF0000"/>
                </a:solidFill>
              </a:rPr>
              <a:t>THANK YOU</a:t>
            </a:r>
            <a:endParaRPr lang="en-IN" sz="5400" dirty="0">
              <a:solidFill>
                <a:srgbClr val="FF0000"/>
              </a:solidFill>
            </a:endParaRPr>
          </a:p>
        </p:txBody>
      </p:sp>
      <p:sp>
        <p:nvSpPr>
          <p:cNvPr id="3" name="Title 1"/>
          <p:cNvSpPr txBox="1">
            <a:spLocks/>
          </p:cNvSpPr>
          <p:nvPr/>
        </p:nvSpPr>
        <p:spPr>
          <a:xfrm>
            <a:off x="446314" y="703573"/>
            <a:ext cx="11364686" cy="209799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dirty="0" smtClean="0">
                <a:solidFill>
                  <a:srgbClr val="C00000"/>
                </a:solidFill>
              </a:rPr>
              <a:t>We extend our heartfelt and profound gratitude to Dr. </a:t>
            </a:r>
            <a:r>
              <a:rPr lang="en-US" sz="2200" dirty="0" err="1" smtClean="0">
                <a:solidFill>
                  <a:srgbClr val="C00000"/>
                </a:solidFill>
              </a:rPr>
              <a:t>Somnath</a:t>
            </a:r>
            <a:r>
              <a:rPr lang="en-US" sz="2200" dirty="0" smtClean="0">
                <a:solidFill>
                  <a:srgbClr val="C00000"/>
                </a:solidFill>
              </a:rPr>
              <a:t> Roy </a:t>
            </a:r>
            <a:r>
              <a:rPr lang="en-US" sz="2200" dirty="0" err="1" smtClean="0">
                <a:solidFill>
                  <a:srgbClr val="C00000"/>
                </a:solidFill>
              </a:rPr>
              <a:t>Choudhury</a:t>
            </a:r>
            <a:r>
              <a:rPr lang="en-US" sz="2200" dirty="0" smtClean="0">
                <a:solidFill>
                  <a:srgbClr val="C00000"/>
                </a:solidFill>
              </a:rPr>
              <a:t> sir for his unwavering support, boundless encouragement, and visionary guidance throughout this project. His mentorship illuminated our path at every juncture, inspiring us to achieve greater heights and transforming our efforts into a truly rewarding experience.</a:t>
            </a:r>
            <a:endParaRPr lang="en-IN" sz="2200" dirty="0">
              <a:solidFill>
                <a:srgbClr val="C00000"/>
              </a:solidFill>
            </a:endParaRPr>
          </a:p>
        </p:txBody>
      </p:sp>
    </p:spTree>
    <p:extLst>
      <p:ext uri="{BB962C8B-B14F-4D97-AF65-F5344CB8AC3E}">
        <p14:creationId xmlns:p14="http://schemas.microsoft.com/office/powerpoint/2010/main" xmlns="" val="18453938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85" y="386896"/>
            <a:ext cx="10515600" cy="1325563"/>
          </a:xfrm>
        </p:spPr>
        <p:txBody>
          <a:bodyPr/>
          <a:lstStyle/>
          <a:p>
            <a:r>
              <a:rPr lang="en-US" b="1" dirty="0" smtClean="0">
                <a:solidFill>
                  <a:srgbClr val="FF0000"/>
                </a:solidFill>
              </a:rPr>
              <a:t>History of Agriculture</a:t>
            </a:r>
            <a:endParaRPr lang="en-IN" b="1" dirty="0">
              <a:solidFill>
                <a:srgbClr val="FF0000"/>
              </a:solidFill>
            </a:endParaRPr>
          </a:p>
        </p:txBody>
      </p:sp>
      <p:sp>
        <p:nvSpPr>
          <p:cNvPr id="3" name="Content Placeholder 2"/>
          <p:cNvSpPr>
            <a:spLocks noGrp="1"/>
          </p:cNvSpPr>
          <p:nvPr>
            <p:ph sz="quarter" idx="1"/>
          </p:nvPr>
        </p:nvSpPr>
        <p:spPr>
          <a:xfrm>
            <a:off x="838200" y="1825625"/>
            <a:ext cx="9731829" cy="4401004"/>
          </a:xfrm>
        </p:spPr>
        <p:txBody>
          <a:bodyPr>
            <a:normAutofit fontScale="92500"/>
          </a:bodyPr>
          <a:lstStyle/>
          <a:p>
            <a:pPr>
              <a:lnSpc>
                <a:spcPct val="120000"/>
              </a:lnSpc>
            </a:pPr>
            <a:r>
              <a:rPr lang="en-US" dirty="0"/>
              <a:t>Agriculture began with the Neolithic Revolution around 10,000 BCE when humans shifted from hunting and gathering to farming, domesticating plants and animals. Early civilizations in Mesopotamia, Egypt, and the Indus Valley developed irrigation, plows, and crop rotation. The Medieval period saw innovations like three-field crop rotation. During the Agricultural Revolution (17th-19th centuries), mechanization and crop diversification increased productivity. The Green Revolution (1940s-60s) introduced high-yield crops, fertilizers, and pesticides. Today, modern agriculture combines biotechnology, mechanization, and precision farming, focusing on sustainability and addressing global challenges like food security and climate change.</a:t>
            </a:r>
            <a:endParaRPr lang="en-IN" dirty="0"/>
          </a:p>
        </p:txBody>
      </p:sp>
    </p:spTree>
    <p:extLst>
      <p:ext uri="{BB962C8B-B14F-4D97-AF65-F5344CB8AC3E}">
        <p14:creationId xmlns:p14="http://schemas.microsoft.com/office/powerpoint/2010/main" xmlns="" val="41760147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cstate="print"/>
          <a:stretch>
            <a:fillRect/>
          </a:stretch>
        </p:blipFill>
        <p:spPr>
          <a:xfrm>
            <a:off x="7620000" y="0"/>
            <a:ext cx="4572000" cy="6858000"/>
          </a:xfrm>
          <a:prstGeom prst="rect">
            <a:avLst/>
          </a:prstGeom>
        </p:spPr>
      </p:pic>
      <p:sp>
        <p:nvSpPr>
          <p:cNvPr id="5" name="Text 0"/>
          <p:cNvSpPr/>
          <p:nvPr/>
        </p:nvSpPr>
        <p:spPr>
          <a:xfrm>
            <a:off x="241832" y="507301"/>
            <a:ext cx="7378168" cy="1240433"/>
          </a:xfrm>
          <a:prstGeom prst="rect">
            <a:avLst/>
          </a:prstGeom>
          <a:noFill/>
          <a:ln/>
        </p:spPr>
        <p:txBody>
          <a:bodyPr wrap="square" lIns="0" tIns="0" rIns="0" bIns="0" rtlCol="0" anchor="t"/>
          <a:lstStyle/>
          <a:p>
            <a:pPr>
              <a:lnSpc>
                <a:spcPts val="4875"/>
              </a:lnSpc>
            </a:pPr>
            <a:r>
              <a:rPr lang="en-US" sz="3875" b="1" dirty="0">
                <a:solidFill>
                  <a:srgbClr val="FF0000"/>
                </a:solidFill>
                <a:latin typeface="Times New Roman" panose="02020603050405020304" pitchFamily="18" charset="0"/>
                <a:ea typeface="Petrona Bold" pitchFamily="34" charset="-122"/>
                <a:cs typeface="Times New Roman" panose="02020603050405020304" pitchFamily="18" charset="0"/>
              </a:rPr>
              <a:t>Introduction to Smart Irrigation</a:t>
            </a:r>
            <a:endParaRPr lang="en-US" sz="3875" dirty="0">
              <a:solidFill>
                <a:srgbClr val="FF0000"/>
              </a:solidFill>
              <a:latin typeface="Times New Roman" panose="02020603050405020304" pitchFamily="18" charset="0"/>
              <a:cs typeface="Times New Roman" panose="02020603050405020304" pitchFamily="18" charset="0"/>
            </a:endParaRPr>
          </a:p>
        </p:txBody>
      </p:sp>
      <p:sp>
        <p:nvSpPr>
          <p:cNvPr id="6" name="Shape 1"/>
          <p:cNvSpPr/>
          <p:nvPr/>
        </p:nvSpPr>
        <p:spPr>
          <a:xfrm>
            <a:off x="343662" y="1782091"/>
            <a:ext cx="425252" cy="425252"/>
          </a:xfrm>
          <a:prstGeom prst="roundRect">
            <a:avLst>
              <a:gd name="adj" fmla="val 18669"/>
            </a:avLst>
          </a:prstGeom>
          <a:solidFill>
            <a:srgbClr val="CCEEFF"/>
          </a:solidFill>
          <a:ln w="7620">
            <a:solidFill>
              <a:srgbClr val="B2D4E5"/>
            </a:solidFill>
            <a:prstDash val="solid"/>
          </a:ln>
        </p:spPr>
        <p:txBody>
          <a:bodyPr/>
          <a:lstStyle/>
          <a:p>
            <a:endParaRPr lang="en-IN" sz="1500">
              <a:latin typeface="Times New Roman" panose="02020603050405020304" pitchFamily="18" charset="0"/>
              <a:cs typeface="Times New Roman" panose="02020603050405020304" pitchFamily="18" charset="0"/>
            </a:endParaRPr>
          </a:p>
        </p:txBody>
      </p:sp>
      <p:sp>
        <p:nvSpPr>
          <p:cNvPr id="7" name="Text 2"/>
          <p:cNvSpPr/>
          <p:nvPr/>
        </p:nvSpPr>
        <p:spPr>
          <a:xfrm>
            <a:off x="486667" y="1875230"/>
            <a:ext cx="127397" cy="297756"/>
          </a:xfrm>
          <a:prstGeom prst="rect">
            <a:avLst/>
          </a:prstGeom>
          <a:noFill/>
          <a:ln/>
        </p:spPr>
        <p:txBody>
          <a:bodyPr wrap="none" lIns="0" tIns="0" rIns="0" bIns="0" rtlCol="0" anchor="t"/>
          <a:lstStyle/>
          <a:p>
            <a:pPr algn="ctr">
              <a:lnSpc>
                <a:spcPts val="2333"/>
              </a:lnSpc>
            </a:pPr>
            <a:r>
              <a:rPr lang="en-US" sz="2333" b="1" dirty="0">
                <a:solidFill>
                  <a:srgbClr val="272525"/>
                </a:solidFill>
                <a:latin typeface="Times New Roman" panose="02020603050405020304" pitchFamily="18" charset="0"/>
                <a:ea typeface="Petrona Bold" pitchFamily="34" charset="-122"/>
                <a:cs typeface="Times New Roman" panose="02020603050405020304" pitchFamily="18" charset="0"/>
              </a:rPr>
              <a:t>1</a:t>
            </a:r>
            <a:endParaRPr lang="en-US" sz="2333" dirty="0">
              <a:latin typeface="Times New Roman" panose="02020603050405020304" pitchFamily="18" charset="0"/>
              <a:cs typeface="Times New Roman" panose="02020603050405020304" pitchFamily="18" charset="0"/>
            </a:endParaRPr>
          </a:p>
        </p:txBody>
      </p:sp>
      <p:sp>
        <p:nvSpPr>
          <p:cNvPr id="8" name="Text 3"/>
          <p:cNvSpPr/>
          <p:nvPr/>
        </p:nvSpPr>
        <p:spPr>
          <a:xfrm>
            <a:off x="943247" y="1823063"/>
            <a:ext cx="2439789" cy="310058"/>
          </a:xfrm>
          <a:prstGeom prst="rect">
            <a:avLst/>
          </a:prstGeom>
          <a:noFill/>
          <a:ln/>
        </p:spPr>
        <p:txBody>
          <a:bodyPr wrap="none" lIns="0" tIns="0" rIns="0" bIns="0" rtlCol="0" anchor="t"/>
          <a:lstStyle/>
          <a:p>
            <a:pPr>
              <a:lnSpc>
                <a:spcPts val="2417"/>
              </a:lnSpc>
            </a:pPr>
            <a:r>
              <a:rPr lang="en-US" sz="2400" b="1" dirty="0">
                <a:solidFill>
                  <a:srgbClr val="272525"/>
                </a:solidFill>
                <a:latin typeface="Times New Roman" panose="02020603050405020304" pitchFamily="18" charset="0"/>
                <a:ea typeface="Petrona Bold" pitchFamily="34" charset="-122"/>
                <a:cs typeface="Times New Roman" panose="02020603050405020304" pitchFamily="18" charset="0"/>
              </a:rPr>
              <a:t>Precision Irrigation</a:t>
            </a:r>
            <a:endParaRPr lang="en-US" sz="2400" dirty="0">
              <a:latin typeface="Times New Roman" panose="02020603050405020304" pitchFamily="18" charset="0"/>
              <a:cs typeface="Times New Roman" panose="02020603050405020304" pitchFamily="18" charset="0"/>
            </a:endParaRPr>
          </a:p>
        </p:txBody>
      </p:sp>
      <p:sp>
        <p:nvSpPr>
          <p:cNvPr id="9" name="Text 4"/>
          <p:cNvSpPr/>
          <p:nvPr/>
        </p:nvSpPr>
        <p:spPr>
          <a:xfrm>
            <a:off x="943246" y="2459031"/>
            <a:ext cx="2439789" cy="1814513"/>
          </a:xfrm>
          <a:prstGeom prst="rect">
            <a:avLst/>
          </a:prstGeom>
          <a:noFill/>
          <a:ln/>
        </p:spPr>
        <p:txBody>
          <a:bodyPr wrap="square" lIns="0" tIns="0" rIns="0" bIns="0" rtlCol="0" anchor="t"/>
          <a:lstStyle/>
          <a:p>
            <a:pPr>
              <a:lnSpc>
                <a:spcPts val="2375"/>
              </a:lnSpc>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Smart irrigation systems </a:t>
            </a:r>
            <a:r>
              <a:rPr lang="en-US" dirty="0" smtClean="0">
                <a:solidFill>
                  <a:srgbClr val="272525"/>
                </a:solidFill>
                <a:latin typeface="Times New Roman" panose="02020603050405020304" pitchFamily="18" charset="0"/>
                <a:ea typeface="Inter" pitchFamily="34" charset="-122"/>
                <a:cs typeface="Times New Roman" panose="02020603050405020304" pitchFamily="18" charset="0"/>
              </a:rPr>
              <a:t>deliver </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the right amount of water to each crop, based on their specific needs, reducing waste and conserving resources.</a:t>
            </a:r>
            <a:endParaRPr lang="en-US" dirty="0">
              <a:latin typeface="Times New Roman" panose="02020603050405020304" pitchFamily="18" charset="0"/>
              <a:cs typeface="Times New Roman" panose="02020603050405020304" pitchFamily="18" charset="0"/>
            </a:endParaRPr>
          </a:p>
        </p:txBody>
      </p:sp>
      <p:sp>
        <p:nvSpPr>
          <p:cNvPr id="10" name="Shape 5"/>
          <p:cNvSpPr/>
          <p:nvPr/>
        </p:nvSpPr>
        <p:spPr>
          <a:xfrm>
            <a:off x="3691930" y="1747734"/>
            <a:ext cx="425252" cy="425252"/>
          </a:xfrm>
          <a:prstGeom prst="roundRect">
            <a:avLst>
              <a:gd name="adj" fmla="val 18669"/>
            </a:avLst>
          </a:prstGeom>
          <a:solidFill>
            <a:srgbClr val="CCEEFF"/>
          </a:solidFill>
          <a:ln w="7620">
            <a:solidFill>
              <a:srgbClr val="B2D4E5"/>
            </a:solidFill>
            <a:prstDash val="solid"/>
          </a:ln>
        </p:spPr>
        <p:txBody>
          <a:bodyPr/>
          <a:lstStyle/>
          <a:p>
            <a:endParaRPr lang="en-IN" sz="1500">
              <a:latin typeface="Times New Roman" panose="02020603050405020304" pitchFamily="18" charset="0"/>
              <a:cs typeface="Times New Roman" panose="02020603050405020304" pitchFamily="18" charset="0"/>
            </a:endParaRPr>
          </a:p>
        </p:txBody>
      </p:sp>
      <p:sp>
        <p:nvSpPr>
          <p:cNvPr id="11" name="Text 6"/>
          <p:cNvSpPr/>
          <p:nvPr/>
        </p:nvSpPr>
        <p:spPr>
          <a:xfrm>
            <a:off x="3833615" y="1811482"/>
            <a:ext cx="168771" cy="297756"/>
          </a:xfrm>
          <a:prstGeom prst="rect">
            <a:avLst/>
          </a:prstGeom>
          <a:noFill/>
          <a:ln/>
        </p:spPr>
        <p:txBody>
          <a:bodyPr wrap="none" lIns="0" tIns="0" rIns="0" bIns="0" rtlCol="0" anchor="t"/>
          <a:lstStyle/>
          <a:p>
            <a:pPr algn="ctr">
              <a:lnSpc>
                <a:spcPts val="2333"/>
              </a:lnSpc>
            </a:pPr>
            <a:r>
              <a:rPr lang="en-US" sz="2333" b="1" dirty="0">
                <a:solidFill>
                  <a:srgbClr val="272525"/>
                </a:solidFill>
                <a:latin typeface="Times New Roman" panose="02020603050405020304" pitchFamily="18" charset="0"/>
                <a:ea typeface="Petrona Bold" pitchFamily="34" charset="-122"/>
                <a:cs typeface="Times New Roman" panose="02020603050405020304" pitchFamily="18" charset="0"/>
              </a:rPr>
              <a:t>2</a:t>
            </a:r>
            <a:endParaRPr lang="en-US" sz="2333" dirty="0">
              <a:latin typeface="Times New Roman" panose="02020603050405020304" pitchFamily="18" charset="0"/>
              <a:cs typeface="Times New Roman" panose="02020603050405020304" pitchFamily="18" charset="0"/>
            </a:endParaRPr>
          </a:p>
        </p:txBody>
      </p:sp>
      <p:sp>
        <p:nvSpPr>
          <p:cNvPr id="12" name="Text 7"/>
          <p:cNvSpPr/>
          <p:nvPr/>
        </p:nvSpPr>
        <p:spPr>
          <a:xfrm>
            <a:off x="4385816" y="1813806"/>
            <a:ext cx="2439789" cy="310058"/>
          </a:xfrm>
          <a:prstGeom prst="rect">
            <a:avLst/>
          </a:prstGeom>
          <a:noFill/>
          <a:ln/>
        </p:spPr>
        <p:txBody>
          <a:bodyPr wrap="none" lIns="0" tIns="0" rIns="0" bIns="0" rtlCol="0" anchor="t"/>
          <a:lstStyle/>
          <a:p>
            <a:pPr>
              <a:lnSpc>
                <a:spcPts val="2417"/>
              </a:lnSpc>
            </a:pPr>
            <a:r>
              <a:rPr lang="en-US" sz="1917" b="1" dirty="0">
                <a:solidFill>
                  <a:srgbClr val="272525"/>
                </a:solidFill>
                <a:latin typeface="Times New Roman" panose="02020603050405020304" pitchFamily="18" charset="0"/>
                <a:ea typeface="Petrona Bold" pitchFamily="34" charset="-122"/>
                <a:cs typeface="Times New Roman" panose="02020603050405020304" pitchFamily="18" charset="0"/>
              </a:rPr>
              <a:t>Automated Control</a:t>
            </a:r>
            <a:endParaRPr lang="en-US" sz="1917" dirty="0">
              <a:latin typeface="Times New Roman" panose="02020603050405020304" pitchFamily="18" charset="0"/>
              <a:cs typeface="Times New Roman" panose="02020603050405020304" pitchFamily="18" charset="0"/>
            </a:endParaRPr>
          </a:p>
        </p:txBody>
      </p:sp>
      <p:sp>
        <p:nvSpPr>
          <p:cNvPr id="13" name="Text 8"/>
          <p:cNvSpPr/>
          <p:nvPr/>
        </p:nvSpPr>
        <p:spPr>
          <a:xfrm>
            <a:off x="4385815" y="2459031"/>
            <a:ext cx="2439789" cy="1814513"/>
          </a:xfrm>
          <a:prstGeom prst="rect">
            <a:avLst/>
          </a:prstGeom>
          <a:noFill/>
          <a:ln/>
        </p:spPr>
        <p:txBody>
          <a:bodyPr wrap="square" lIns="0" tIns="0" rIns="0" bIns="0" rtlCol="0" anchor="t"/>
          <a:lstStyle/>
          <a:p>
            <a:pPr>
              <a:lnSpc>
                <a:spcPts val="2375"/>
              </a:lnSpc>
            </a:pPr>
            <a:r>
              <a:rPr lang="en-US" sz="1458" dirty="0">
                <a:solidFill>
                  <a:srgbClr val="272525"/>
                </a:solidFill>
                <a:latin typeface="Times New Roman" panose="02020603050405020304" pitchFamily="18" charset="0"/>
                <a:ea typeface="Inter" pitchFamily="34" charset="-122"/>
                <a:cs typeface="Times New Roman" panose="02020603050405020304" pitchFamily="18" charset="0"/>
              </a:rPr>
              <a:t>S</a:t>
            </a:r>
            <a:r>
              <a:rPr lang="en-US" dirty="0">
                <a:solidFill>
                  <a:srgbClr val="272525"/>
                </a:solidFill>
                <a:latin typeface="Times New Roman" panose="02020603050405020304" pitchFamily="18" charset="0"/>
                <a:ea typeface="Inter" pitchFamily="34" charset="-122"/>
                <a:cs typeface="Times New Roman" panose="02020603050405020304" pitchFamily="18" charset="0"/>
              </a:rPr>
              <a:t>mart irrigation systems can automatically adjust watering schedules in response to changing weather conditions and plant requirements.</a:t>
            </a:r>
            <a:endParaRPr lang="en-US" dirty="0">
              <a:latin typeface="Times New Roman" panose="02020603050405020304" pitchFamily="18" charset="0"/>
              <a:cs typeface="Times New Roman" panose="02020603050405020304" pitchFamily="18" charset="0"/>
            </a:endParaRPr>
          </a:p>
        </p:txBody>
      </p:sp>
      <p:sp>
        <p:nvSpPr>
          <p:cNvPr id="14" name="Shape 9"/>
          <p:cNvSpPr/>
          <p:nvPr/>
        </p:nvSpPr>
        <p:spPr>
          <a:xfrm>
            <a:off x="402023" y="4487777"/>
            <a:ext cx="425252" cy="425252"/>
          </a:xfrm>
          <a:prstGeom prst="roundRect">
            <a:avLst>
              <a:gd name="adj" fmla="val 18669"/>
            </a:avLst>
          </a:prstGeom>
          <a:solidFill>
            <a:srgbClr val="CCEEFF"/>
          </a:solidFill>
          <a:ln w="7620">
            <a:solidFill>
              <a:srgbClr val="B2D4E5"/>
            </a:solidFill>
            <a:prstDash val="solid"/>
          </a:ln>
        </p:spPr>
        <p:txBody>
          <a:bodyPr/>
          <a:lstStyle/>
          <a:p>
            <a:endParaRPr lang="en-IN" sz="1500">
              <a:latin typeface="Times New Roman" panose="02020603050405020304" pitchFamily="18" charset="0"/>
              <a:cs typeface="Times New Roman" panose="02020603050405020304" pitchFamily="18" charset="0"/>
            </a:endParaRPr>
          </a:p>
        </p:txBody>
      </p:sp>
      <p:sp>
        <p:nvSpPr>
          <p:cNvPr id="15" name="Text 10"/>
          <p:cNvSpPr/>
          <p:nvPr/>
        </p:nvSpPr>
        <p:spPr>
          <a:xfrm>
            <a:off x="556288" y="4593999"/>
            <a:ext cx="168473" cy="297756"/>
          </a:xfrm>
          <a:prstGeom prst="rect">
            <a:avLst/>
          </a:prstGeom>
          <a:noFill/>
          <a:ln/>
        </p:spPr>
        <p:txBody>
          <a:bodyPr wrap="none" lIns="0" tIns="0" rIns="0" bIns="0" rtlCol="0" anchor="t"/>
          <a:lstStyle/>
          <a:p>
            <a:pPr algn="ctr">
              <a:lnSpc>
                <a:spcPts val="2333"/>
              </a:lnSpc>
            </a:pPr>
            <a:r>
              <a:rPr lang="en-US" sz="2333" b="1" dirty="0">
                <a:solidFill>
                  <a:srgbClr val="272525"/>
                </a:solidFill>
                <a:latin typeface="Times New Roman" panose="02020603050405020304" pitchFamily="18" charset="0"/>
                <a:ea typeface="Petrona Bold" pitchFamily="34" charset="-122"/>
                <a:cs typeface="Times New Roman" panose="02020603050405020304" pitchFamily="18" charset="0"/>
              </a:rPr>
              <a:t>3</a:t>
            </a:r>
            <a:endParaRPr lang="en-US" sz="2333" dirty="0">
              <a:latin typeface="Times New Roman" panose="02020603050405020304" pitchFamily="18" charset="0"/>
              <a:cs typeface="Times New Roman" panose="02020603050405020304" pitchFamily="18" charset="0"/>
            </a:endParaRPr>
          </a:p>
        </p:txBody>
      </p:sp>
      <p:sp>
        <p:nvSpPr>
          <p:cNvPr id="16" name="Text 11"/>
          <p:cNvSpPr/>
          <p:nvPr/>
        </p:nvSpPr>
        <p:spPr>
          <a:xfrm>
            <a:off x="943247" y="4525332"/>
            <a:ext cx="2557859" cy="310058"/>
          </a:xfrm>
          <a:prstGeom prst="rect">
            <a:avLst/>
          </a:prstGeom>
          <a:noFill/>
          <a:ln/>
        </p:spPr>
        <p:txBody>
          <a:bodyPr wrap="none" lIns="0" tIns="0" rIns="0" bIns="0" rtlCol="0" anchor="t"/>
          <a:lstStyle/>
          <a:p>
            <a:pPr>
              <a:lnSpc>
                <a:spcPts val="2417"/>
              </a:lnSpc>
            </a:pPr>
            <a:r>
              <a:rPr lang="en-US" sz="2400" b="1" dirty="0">
                <a:solidFill>
                  <a:srgbClr val="272525"/>
                </a:solidFill>
                <a:latin typeface="Times New Roman" panose="02020603050405020304" pitchFamily="18" charset="0"/>
                <a:ea typeface="Petrona Bold" pitchFamily="34" charset="-122"/>
                <a:cs typeface="Times New Roman" panose="02020603050405020304" pitchFamily="18" charset="0"/>
              </a:rPr>
              <a:t>Data-Driven Decisions</a:t>
            </a:r>
            <a:endParaRPr lang="en-US" sz="2400" dirty="0">
              <a:latin typeface="Times New Roman" panose="02020603050405020304" pitchFamily="18" charset="0"/>
              <a:cs typeface="Times New Roman" panose="02020603050405020304" pitchFamily="18" charset="0"/>
            </a:endParaRPr>
          </a:p>
        </p:txBody>
      </p:sp>
      <p:sp>
        <p:nvSpPr>
          <p:cNvPr id="17" name="Text 12"/>
          <p:cNvSpPr/>
          <p:nvPr/>
        </p:nvSpPr>
        <p:spPr>
          <a:xfrm>
            <a:off x="992238" y="4913029"/>
            <a:ext cx="5682754" cy="1218132"/>
          </a:xfrm>
          <a:prstGeom prst="rect">
            <a:avLst/>
          </a:prstGeom>
          <a:noFill/>
          <a:ln/>
        </p:spPr>
        <p:txBody>
          <a:bodyPr wrap="square" lIns="0" tIns="0" rIns="0" bIns="0" rtlCol="0" anchor="t"/>
          <a:lstStyle/>
          <a:p>
            <a:pPr>
              <a:lnSpc>
                <a:spcPts val="2375"/>
              </a:lnSpc>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Integrating sensor data and weather forecasts allows for informed decision-making to optimize irrigation strategies.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360787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p:cNvPicPr>
            <a:picLocks noChangeAspect="1"/>
          </p:cNvPicPr>
          <p:nvPr/>
        </p:nvPicPr>
        <p:blipFill>
          <a:blip r:embed="rId2" cstate="print"/>
          <a:stretch>
            <a:fillRect/>
          </a:stretch>
        </p:blipFill>
        <p:spPr>
          <a:xfrm>
            <a:off x="7620000" y="0"/>
            <a:ext cx="4572000" cy="6858000"/>
          </a:xfrm>
          <a:prstGeom prst="rect">
            <a:avLst/>
          </a:prstGeom>
        </p:spPr>
      </p:pic>
      <p:sp>
        <p:nvSpPr>
          <p:cNvPr id="5" name="Text 0"/>
          <p:cNvSpPr/>
          <p:nvPr/>
        </p:nvSpPr>
        <p:spPr>
          <a:xfrm>
            <a:off x="399013" y="685746"/>
            <a:ext cx="6858532" cy="1116211"/>
          </a:xfrm>
          <a:prstGeom prst="rect">
            <a:avLst/>
          </a:prstGeom>
          <a:noFill/>
          <a:ln/>
        </p:spPr>
        <p:txBody>
          <a:bodyPr wrap="square" lIns="0" tIns="0" rIns="0" bIns="0" rtlCol="0" anchor="t"/>
          <a:lstStyle/>
          <a:p>
            <a:pPr>
              <a:lnSpc>
                <a:spcPts val="4375"/>
              </a:lnSpc>
            </a:pPr>
            <a:r>
              <a:rPr lang="en-US" sz="3600" b="1" dirty="0">
                <a:solidFill>
                  <a:srgbClr val="FF0000"/>
                </a:solidFill>
                <a:latin typeface="Times New Roman" panose="02020603050405020304" pitchFamily="18" charset="0"/>
                <a:ea typeface="Petrona Bold" pitchFamily="34" charset="-122"/>
                <a:cs typeface="Times New Roman" panose="02020603050405020304" pitchFamily="18" charset="0"/>
              </a:rPr>
              <a:t>Understanding Technologies Used</a:t>
            </a:r>
            <a:endParaRPr lang="en-US" sz="3600" dirty="0">
              <a:solidFill>
                <a:srgbClr val="FF0000"/>
              </a:solidFill>
              <a:latin typeface="Times New Roman" panose="02020603050405020304" pitchFamily="18" charset="0"/>
              <a:cs typeface="Times New Roman" panose="02020603050405020304" pitchFamily="18" charset="0"/>
            </a:endParaRPr>
          </a:p>
        </p:txBody>
      </p:sp>
      <p:sp>
        <p:nvSpPr>
          <p:cNvPr id="6" name="Shape 1"/>
          <p:cNvSpPr/>
          <p:nvPr/>
        </p:nvSpPr>
        <p:spPr>
          <a:xfrm>
            <a:off x="840780" y="2046685"/>
            <a:ext cx="19050" cy="4135834"/>
          </a:xfrm>
          <a:prstGeom prst="roundRect">
            <a:avLst>
              <a:gd name="adj" fmla="val 374993"/>
            </a:avLst>
          </a:prstGeom>
          <a:solidFill>
            <a:srgbClr val="B2D4E5"/>
          </a:solidFill>
          <a:ln/>
        </p:spPr>
        <p:txBody>
          <a:bodyPr/>
          <a:lstStyle/>
          <a:p>
            <a:endParaRPr lang="en-IN" sz="1500">
              <a:latin typeface="Times New Roman" panose="02020603050405020304" pitchFamily="18" charset="0"/>
              <a:cs typeface="Times New Roman" panose="02020603050405020304" pitchFamily="18" charset="0"/>
            </a:endParaRPr>
          </a:p>
        </p:txBody>
      </p:sp>
      <p:sp>
        <p:nvSpPr>
          <p:cNvPr id="7" name="Shape 2"/>
          <p:cNvSpPr/>
          <p:nvPr/>
        </p:nvSpPr>
        <p:spPr>
          <a:xfrm>
            <a:off x="1022599" y="3310010"/>
            <a:ext cx="595213" cy="19050"/>
          </a:xfrm>
          <a:prstGeom prst="roundRect">
            <a:avLst>
              <a:gd name="adj" fmla="val 374993"/>
            </a:avLst>
          </a:prstGeom>
          <a:solidFill>
            <a:srgbClr val="B2D4E5"/>
          </a:solidFill>
          <a:ln/>
        </p:spPr>
        <p:txBody>
          <a:bodyPr/>
          <a:lstStyle/>
          <a:p>
            <a:endParaRPr lang="en-IN" sz="1500">
              <a:latin typeface="Times New Roman" panose="02020603050405020304" pitchFamily="18" charset="0"/>
              <a:cs typeface="Times New Roman" panose="02020603050405020304" pitchFamily="18" charset="0"/>
            </a:endParaRPr>
          </a:p>
        </p:txBody>
      </p:sp>
      <p:sp>
        <p:nvSpPr>
          <p:cNvPr id="8" name="Shape 3"/>
          <p:cNvSpPr/>
          <p:nvPr/>
        </p:nvSpPr>
        <p:spPr>
          <a:xfrm>
            <a:off x="658962" y="3128241"/>
            <a:ext cx="382687" cy="382687"/>
          </a:xfrm>
          <a:prstGeom prst="roundRect">
            <a:avLst>
              <a:gd name="adj" fmla="val 18667"/>
            </a:avLst>
          </a:prstGeom>
          <a:solidFill>
            <a:srgbClr val="CCEEFF"/>
          </a:solidFill>
          <a:ln w="7620">
            <a:solidFill>
              <a:srgbClr val="B2D4E5"/>
            </a:solidFill>
            <a:prstDash val="solid"/>
          </a:ln>
        </p:spPr>
        <p:txBody>
          <a:bodyPr/>
          <a:lstStyle/>
          <a:p>
            <a:endParaRPr lang="en-IN" sz="1500">
              <a:latin typeface="Times New Roman" panose="02020603050405020304" pitchFamily="18" charset="0"/>
              <a:cs typeface="Times New Roman" panose="02020603050405020304" pitchFamily="18" charset="0"/>
            </a:endParaRPr>
          </a:p>
        </p:txBody>
      </p:sp>
      <p:sp>
        <p:nvSpPr>
          <p:cNvPr id="9" name="Text 4"/>
          <p:cNvSpPr/>
          <p:nvPr/>
        </p:nvSpPr>
        <p:spPr>
          <a:xfrm>
            <a:off x="792907" y="3185590"/>
            <a:ext cx="114697" cy="267891"/>
          </a:xfrm>
          <a:prstGeom prst="rect">
            <a:avLst/>
          </a:prstGeom>
          <a:noFill/>
          <a:ln/>
        </p:spPr>
        <p:txBody>
          <a:bodyPr wrap="none" lIns="0" tIns="0" rIns="0" bIns="0" rtlCol="0" anchor="t"/>
          <a:lstStyle/>
          <a:p>
            <a:pPr algn="ctr">
              <a:lnSpc>
                <a:spcPts val="2083"/>
              </a:lnSpc>
            </a:pPr>
            <a:r>
              <a:rPr lang="en-US" sz="2083" b="1" dirty="0">
                <a:solidFill>
                  <a:srgbClr val="272525"/>
                </a:solidFill>
                <a:latin typeface="Times New Roman" panose="02020603050405020304" pitchFamily="18" charset="0"/>
                <a:ea typeface="Petrona Bold" pitchFamily="34" charset="-122"/>
                <a:cs typeface="Times New Roman" panose="02020603050405020304" pitchFamily="18" charset="0"/>
              </a:rPr>
              <a:t>1</a:t>
            </a:r>
            <a:endParaRPr lang="en-US" sz="2083" dirty="0">
              <a:latin typeface="Times New Roman" panose="02020603050405020304" pitchFamily="18" charset="0"/>
              <a:cs typeface="Times New Roman" panose="02020603050405020304" pitchFamily="18" charset="0"/>
            </a:endParaRPr>
          </a:p>
        </p:txBody>
      </p:sp>
      <p:sp>
        <p:nvSpPr>
          <p:cNvPr id="10" name="Text 5"/>
          <p:cNvSpPr/>
          <p:nvPr/>
        </p:nvSpPr>
        <p:spPr>
          <a:xfrm>
            <a:off x="1785739" y="3107008"/>
            <a:ext cx="2232323" cy="279003"/>
          </a:xfrm>
          <a:prstGeom prst="rect">
            <a:avLst/>
          </a:prstGeom>
          <a:noFill/>
          <a:ln/>
        </p:spPr>
        <p:txBody>
          <a:bodyPr wrap="none" lIns="0" tIns="0" rIns="0" bIns="0" rtlCol="0" anchor="t"/>
          <a:lstStyle/>
          <a:p>
            <a:pPr>
              <a:lnSpc>
                <a:spcPts val="2167"/>
              </a:lnSpc>
            </a:pPr>
            <a:r>
              <a:rPr lang="en-US" sz="2400" b="1" dirty="0">
                <a:solidFill>
                  <a:srgbClr val="272525"/>
                </a:solidFill>
                <a:latin typeface="Times New Roman" panose="02020603050405020304" pitchFamily="18" charset="0"/>
                <a:ea typeface="Petrona Bold" pitchFamily="34" charset="-122"/>
                <a:cs typeface="Times New Roman" panose="02020603050405020304" pitchFamily="18" charset="0"/>
              </a:rPr>
              <a:t>Data Collection</a:t>
            </a:r>
            <a:endParaRPr lang="en-US" sz="2400" dirty="0">
              <a:latin typeface="Times New Roman" panose="02020603050405020304" pitchFamily="18" charset="0"/>
              <a:cs typeface="Times New Roman" panose="02020603050405020304" pitchFamily="18" charset="0"/>
            </a:endParaRPr>
          </a:p>
        </p:txBody>
      </p:sp>
      <p:sp>
        <p:nvSpPr>
          <p:cNvPr id="11" name="Text 6"/>
          <p:cNvSpPr/>
          <p:nvPr/>
        </p:nvSpPr>
        <p:spPr>
          <a:xfrm>
            <a:off x="1785739" y="3488008"/>
            <a:ext cx="5239048" cy="544116"/>
          </a:xfrm>
          <a:prstGeom prst="rect">
            <a:avLst/>
          </a:prstGeom>
          <a:noFill/>
          <a:ln/>
        </p:spPr>
        <p:txBody>
          <a:bodyPr wrap="square" lIns="0" tIns="0" rIns="0" bIns="0" rtlCol="0" anchor="t"/>
          <a:lstStyle/>
          <a:p>
            <a:pPr>
              <a:lnSpc>
                <a:spcPts val="2125"/>
              </a:lnSpc>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Gathering real-time data containing the relative humidity and the temperature.</a:t>
            </a:r>
            <a:endParaRPr lang="en-US" dirty="0">
              <a:latin typeface="Times New Roman" panose="02020603050405020304" pitchFamily="18" charset="0"/>
              <a:cs typeface="Times New Roman" panose="02020603050405020304" pitchFamily="18" charset="0"/>
            </a:endParaRPr>
          </a:p>
        </p:txBody>
      </p:sp>
      <p:sp>
        <p:nvSpPr>
          <p:cNvPr id="12" name="Shape 7"/>
          <p:cNvSpPr/>
          <p:nvPr/>
        </p:nvSpPr>
        <p:spPr>
          <a:xfrm>
            <a:off x="1022599" y="5231903"/>
            <a:ext cx="595213" cy="19050"/>
          </a:xfrm>
          <a:prstGeom prst="roundRect">
            <a:avLst>
              <a:gd name="adj" fmla="val 374993"/>
            </a:avLst>
          </a:prstGeom>
          <a:solidFill>
            <a:srgbClr val="B2D4E5"/>
          </a:solidFill>
          <a:ln/>
        </p:spPr>
        <p:txBody>
          <a:bodyPr/>
          <a:lstStyle/>
          <a:p>
            <a:endParaRPr lang="en-IN" sz="1500">
              <a:latin typeface="Times New Roman" panose="02020603050405020304" pitchFamily="18" charset="0"/>
              <a:cs typeface="Times New Roman" panose="02020603050405020304" pitchFamily="18" charset="0"/>
            </a:endParaRPr>
          </a:p>
        </p:txBody>
      </p:sp>
      <p:sp>
        <p:nvSpPr>
          <p:cNvPr id="13" name="Shape 8"/>
          <p:cNvSpPr/>
          <p:nvPr/>
        </p:nvSpPr>
        <p:spPr>
          <a:xfrm>
            <a:off x="658962" y="5050135"/>
            <a:ext cx="382687" cy="382687"/>
          </a:xfrm>
          <a:prstGeom prst="roundRect">
            <a:avLst>
              <a:gd name="adj" fmla="val 18667"/>
            </a:avLst>
          </a:prstGeom>
          <a:solidFill>
            <a:srgbClr val="CCEEFF"/>
          </a:solidFill>
          <a:ln w="7620">
            <a:solidFill>
              <a:srgbClr val="B2D4E5"/>
            </a:solidFill>
            <a:prstDash val="solid"/>
          </a:ln>
        </p:spPr>
        <p:txBody>
          <a:bodyPr/>
          <a:lstStyle/>
          <a:p>
            <a:endParaRPr lang="en-IN" sz="1500">
              <a:latin typeface="Times New Roman" panose="02020603050405020304" pitchFamily="18" charset="0"/>
              <a:cs typeface="Times New Roman" panose="02020603050405020304" pitchFamily="18" charset="0"/>
            </a:endParaRPr>
          </a:p>
        </p:txBody>
      </p:sp>
      <p:sp>
        <p:nvSpPr>
          <p:cNvPr id="14" name="Text 9"/>
          <p:cNvSpPr/>
          <p:nvPr/>
        </p:nvSpPr>
        <p:spPr>
          <a:xfrm>
            <a:off x="774353" y="5107483"/>
            <a:ext cx="151904" cy="267891"/>
          </a:xfrm>
          <a:prstGeom prst="rect">
            <a:avLst/>
          </a:prstGeom>
          <a:noFill/>
          <a:ln/>
        </p:spPr>
        <p:txBody>
          <a:bodyPr wrap="none" lIns="0" tIns="0" rIns="0" bIns="0" rtlCol="0" anchor="t"/>
          <a:lstStyle/>
          <a:p>
            <a:pPr algn="ctr">
              <a:lnSpc>
                <a:spcPts val="2083"/>
              </a:lnSpc>
            </a:pPr>
            <a:r>
              <a:rPr lang="en-US" sz="2083" b="1" dirty="0">
                <a:solidFill>
                  <a:srgbClr val="272525"/>
                </a:solidFill>
                <a:latin typeface="Times New Roman" panose="02020603050405020304" pitchFamily="18" charset="0"/>
                <a:ea typeface="Petrona Bold" pitchFamily="34" charset="-122"/>
                <a:cs typeface="Times New Roman" panose="02020603050405020304" pitchFamily="18" charset="0"/>
              </a:rPr>
              <a:t>2</a:t>
            </a:r>
            <a:endParaRPr lang="en-US" sz="2083" dirty="0">
              <a:latin typeface="Times New Roman" panose="02020603050405020304" pitchFamily="18" charset="0"/>
              <a:cs typeface="Times New Roman" panose="02020603050405020304" pitchFamily="18" charset="0"/>
            </a:endParaRPr>
          </a:p>
        </p:txBody>
      </p:sp>
      <p:sp>
        <p:nvSpPr>
          <p:cNvPr id="15" name="Text 10"/>
          <p:cNvSpPr/>
          <p:nvPr/>
        </p:nvSpPr>
        <p:spPr>
          <a:xfrm>
            <a:off x="1785739" y="5028902"/>
            <a:ext cx="2232323" cy="279003"/>
          </a:xfrm>
          <a:prstGeom prst="rect">
            <a:avLst/>
          </a:prstGeom>
          <a:noFill/>
          <a:ln/>
        </p:spPr>
        <p:txBody>
          <a:bodyPr wrap="none" lIns="0" tIns="0" rIns="0" bIns="0" rtlCol="0" anchor="t"/>
          <a:lstStyle/>
          <a:p>
            <a:pPr>
              <a:lnSpc>
                <a:spcPts val="2167"/>
              </a:lnSpc>
            </a:pPr>
            <a:r>
              <a:rPr lang="en-US" sz="2400" b="1" dirty="0">
                <a:solidFill>
                  <a:srgbClr val="272525"/>
                </a:solidFill>
                <a:latin typeface="Times New Roman" panose="02020603050405020304" pitchFamily="18" charset="0"/>
                <a:ea typeface="Petrona Bold" pitchFamily="34" charset="-122"/>
                <a:cs typeface="Times New Roman" panose="02020603050405020304" pitchFamily="18" charset="0"/>
              </a:rPr>
              <a:t>Forecasting Models</a:t>
            </a:r>
            <a:endParaRPr lang="en-US" sz="2400" dirty="0">
              <a:latin typeface="Times New Roman" panose="02020603050405020304" pitchFamily="18" charset="0"/>
              <a:cs typeface="Times New Roman" panose="02020603050405020304" pitchFamily="18" charset="0"/>
            </a:endParaRPr>
          </a:p>
        </p:txBody>
      </p:sp>
      <p:sp>
        <p:nvSpPr>
          <p:cNvPr id="16" name="Text 11"/>
          <p:cNvSpPr/>
          <p:nvPr/>
        </p:nvSpPr>
        <p:spPr>
          <a:xfrm>
            <a:off x="1785739" y="5409903"/>
            <a:ext cx="5239048" cy="544116"/>
          </a:xfrm>
          <a:prstGeom prst="rect">
            <a:avLst/>
          </a:prstGeom>
          <a:noFill/>
          <a:ln/>
        </p:spPr>
        <p:txBody>
          <a:bodyPr wrap="square" lIns="0" tIns="0" rIns="0" bIns="0" rtlCol="0" anchor="t"/>
          <a:lstStyle/>
          <a:p>
            <a:pPr>
              <a:lnSpc>
                <a:spcPts val="2125"/>
              </a:lnSpc>
            </a:pPr>
            <a:r>
              <a:rPr lang="en-US" dirty="0">
                <a:solidFill>
                  <a:srgbClr val="272525"/>
                </a:solidFill>
                <a:latin typeface="Times New Roman" panose="02020603050405020304" pitchFamily="18" charset="0"/>
                <a:ea typeface="Inter" pitchFamily="34" charset="-122"/>
                <a:cs typeface="Times New Roman" panose="02020603050405020304" pitchFamily="18" charset="0"/>
              </a:rPr>
              <a:t>Utilizing advanced algorithms and machine learning to predict weather conditions and trends over different timescales.</a:t>
            </a:r>
            <a:endParaRPr lang="en-US" dirty="0">
              <a:latin typeface="Times New Roman" panose="02020603050405020304" pitchFamily="18" charset="0"/>
              <a:cs typeface="Times New Roman" panose="02020603050405020304" pitchFamily="18" charset="0"/>
            </a:endParaRPr>
          </a:p>
        </p:txBody>
      </p:sp>
      <p:sp>
        <p:nvSpPr>
          <p:cNvPr id="17" name="Text 14"/>
          <p:cNvSpPr/>
          <p:nvPr/>
        </p:nvSpPr>
        <p:spPr>
          <a:xfrm>
            <a:off x="774452" y="6542782"/>
            <a:ext cx="151607" cy="267891"/>
          </a:xfrm>
          <a:prstGeom prst="rect">
            <a:avLst/>
          </a:prstGeom>
          <a:noFill/>
          <a:ln/>
        </p:spPr>
        <p:txBody>
          <a:bodyPr wrap="none" lIns="0" tIns="0" rIns="0" bIns="0" rtlCol="0" anchor="t"/>
          <a:lstStyle/>
          <a:p>
            <a:pPr algn="ctr">
              <a:lnSpc>
                <a:spcPts val="2083"/>
              </a:lnSpc>
            </a:pPr>
            <a:endParaRPr lang="en-US" sz="2083" dirty="0">
              <a:latin typeface="Times New Roman" panose="02020603050405020304" pitchFamily="18" charset="0"/>
              <a:cs typeface="Times New Roman" panose="02020603050405020304" pitchFamily="18" charset="0"/>
            </a:endParaRPr>
          </a:p>
        </p:txBody>
      </p:sp>
      <p:sp>
        <p:nvSpPr>
          <p:cNvPr id="19" name="Text 16"/>
          <p:cNvSpPr/>
          <p:nvPr/>
        </p:nvSpPr>
        <p:spPr>
          <a:xfrm>
            <a:off x="1785739" y="5468343"/>
            <a:ext cx="5239048" cy="544116"/>
          </a:xfrm>
          <a:prstGeom prst="rect">
            <a:avLst/>
          </a:prstGeom>
          <a:noFill/>
          <a:ln/>
        </p:spPr>
        <p:txBody>
          <a:bodyPr wrap="square" lIns="0" tIns="0" rIns="0" bIns="0" rtlCol="0" anchor="t"/>
          <a:lstStyle/>
          <a:p>
            <a:pPr>
              <a:lnSpc>
                <a:spcPts val="2125"/>
              </a:lnSpc>
            </a:pPr>
            <a:endParaRPr lang="en-US" sz="1333"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3834601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629" y="431628"/>
            <a:ext cx="5320145" cy="1064664"/>
          </a:xfrm>
        </p:spPr>
        <p:txBody>
          <a:bodyPr>
            <a:normAutofit/>
          </a:bodyPr>
          <a:lstStyle/>
          <a:p>
            <a:r>
              <a:rPr lang="en-US" sz="2000" dirty="0" smtClean="0">
                <a:solidFill>
                  <a:srgbClr val="FF0000"/>
                </a:solidFill>
              </a:rPr>
              <a:t>   Programing Language used:  </a:t>
            </a:r>
            <a:r>
              <a:rPr lang="en-US" sz="2000" dirty="0" smtClean="0"/>
              <a:t>Python </a:t>
            </a:r>
            <a:endParaRPr lang="en-IN" sz="2000" dirty="0"/>
          </a:p>
        </p:txBody>
      </p:sp>
      <p:sp>
        <p:nvSpPr>
          <p:cNvPr id="3" name="Content Placeholder 2"/>
          <p:cNvSpPr>
            <a:spLocks noGrp="1"/>
          </p:cNvSpPr>
          <p:nvPr>
            <p:ph sz="quarter" idx="1"/>
          </p:nvPr>
        </p:nvSpPr>
        <p:spPr>
          <a:xfrm>
            <a:off x="337062" y="1513906"/>
            <a:ext cx="11421687" cy="5153890"/>
          </a:xfrm>
          <a:solidFill>
            <a:schemeClr val="bg1"/>
          </a:solidFill>
        </p:spPr>
        <p:txBody>
          <a:bodyPr>
            <a:normAutofit fontScale="62500" lnSpcReduction="20000"/>
          </a:bodyPr>
          <a:lstStyle/>
          <a:p>
            <a:pPr marL="0" indent="0">
              <a:buNone/>
            </a:pPr>
            <a:r>
              <a:rPr lang="en-US" sz="2900" dirty="0" smtClean="0">
                <a:solidFill>
                  <a:srgbClr val="FF0000"/>
                </a:solidFill>
              </a:rPr>
              <a:t> </a:t>
            </a:r>
            <a:r>
              <a:rPr lang="en-US" sz="3600" dirty="0" smtClean="0">
                <a:solidFill>
                  <a:srgbClr val="FF0000"/>
                </a:solidFill>
              </a:rPr>
              <a:t>Python libraries used:</a:t>
            </a:r>
            <a:endParaRPr lang="en-US" sz="3600" dirty="0">
              <a:solidFill>
                <a:srgbClr val="FF0000"/>
              </a:solidFill>
            </a:endParaRPr>
          </a:p>
          <a:p>
            <a:pPr>
              <a:lnSpc>
                <a:spcPct val="120000"/>
              </a:lnSpc>
            </a:pPr>
            <a:r>
              <a:rPr lang="en-US" sz="2500" b="1" dirty="0" err="1"/>
              <a:t>numpy</a:t>
            </a:r>
            <a:r>
              <a:rPr lang="en-US" sz="2500" dirty="0"/>
              <a:t> </a:t>
            </a:r>
            <a:r>
              <a:rPr lang="en-US" sz="2500" dirty="0" smtClean="0"/>
              <a:t>: For </a:t>
            </a:r>
            <a:r>
              <a:rPr lang="en-US" sz="2500" dirty="0"/>
              <a:t>numerical operations, such as creating arrays (</a:t>
            </a:r>
            <a:r>
              <a:rPr lang="en-US" sz="2500" dirty="0" err="1"/>
              <a:t>np.arange</a:t>
            </a:r>
            <a:r>
              <a:rPr lang="en-US" sz="2500" dirty="0"/>
              <a:t>()), performing mathematical operations, and handling data transformations.</a:t>
            </a:r>
          </a:p>
          <a:p>
            <a:pPr>
              <a:lnSpc>
                <a:spcPct val="120000"/>
              </a:lnSpc>
            </a:pPr>
            <a:r>
              <a:rPr lang="en-US" sz="2500" b="1" dirty="0"/>
              <a:t>pandas</a:t>
            </a:r>
            <a:r>
              <a:rPr lang="en-US" sz="2500" dirty="0"/>
              <a:t> </a:t>
            </a:r>
            <a:r>
              <a:rPr lang="en-US" sz="2500" dirty="0" smtClean="0"/>
              <a:t>: For </a:t>
            </a:r>
            <a:r>
              <a:rPr lang="en-US" sz="2500" dirty="0"/>
              <a:t>data manipulation and analysis. It is used to load the CSV file (</a:t>
            </a:r>
            <a:r>
              <a:rPr lang="en-US" sz="2500" dirty="0" err="1"/>
              <a:t>pd.read_csv</a:t>
            </a:r>
            <a:r>
              <a:rPr lang="en-US" sz="2500" dirty="0"/>
              <a:t>()), display data (</a:t>
            </a:r>
            <a:r>
              <a:rPr lang="en-US" sz="2500" dirty="0" err="1"/>
              <a:t>df.head</a:t>
            </a:r>
            <a:r>
              <a:rPr lang="en-US" sz="2500" dirty="0"/>
              <a:t>()), and create </a:t>
            </a:r>
            <a:r>
              <a:rPr lang="en-US" sz="2500" dirty="0" err="1"/>
              <a:t>DataFrames</a:t>
            </a:r>
            <a:r>
              <a:rPr lang="en-US" sz="2500" dirty="0"/>
              <a:t> for predictions.</a:t>
            </a:r>
          </a:p>
          <a:p>
            <a:pPr>
              <a:lnSpc>
                <a:spcPct val="120000"/>
              </a:lnSpc>
            </a:pPr>
            <a:r>
              <a:rPr lang="en-US" sz="2500" b="1" dirty="0" err="1" smtClean="0"/>
              <a:t>matplotlib</a:t>
            </a:r>
            <a:r>
              <a:rPr lang="en-US" sz="2500" dirty="0" smtClean="0"/>
              <a:t> : For </a:t>
            </a:r>
            <a:r>
              <a:rPr lang="en-US" sz="2500" dirty="0"/>
              <a:t>creating visualizations. It is used to create scatter plots (</a:t>
            </a:r>
            <a:r>
              <a:rPr lang="en-US" sz="2500" dirty="0" err="1"/>
              <a:t>plt.scatter</a:t>
            </a:r>
            <a:r>
              <a:rPr lang="en-US" sz="2500" dirty="0"/>
              <a:t>()) and configure plot settings (like figure size and grid).</a:t>
            </a:r>
          </a:p>
          <a:p>
            <a:pPr>
              <a:lnSpc>
                <a:spcPct val="120000"/>
              </a:lnSpc>
            </a:pPr>
            <a:r>
              <a:rPr lang="en-US" sz="2500" b="1" dirty="0" err="1"/>
              <a:t>sklearn.linear_model</a:t>
            </a:r>
            <a:r>
              <a:rPr lang="en-US" sz="2500" dirty="0"/>
              <a:t> </a:t>
            </a:r>
            <a:r>
              <a:rPr lang="en-US" sz="2500" dirty="0" smtClean="0"/>
              <a:t>: For </a:t>
            </a:r>
            <a:r>
              <a:rPr lang="en-US" sz="2500" dirty="0"/>
              <a:t>linear regression models. The code uses </a:t>
            </a:r>
            <a:r>
              <a:rPr lang="en-US" sz="2500" dirty="0" err="1"/>
              <a:t>LinearRegression</a:t>
            </a:r>
            <a:r>
              <a:rPr lang="en-US" sz="2500" dirty="0"/>
              <a:t>() for basic linear modeling and Ridge() for ridge regression.</a:t>
            </a:r>
          </a:p>
          <a:p>
            <a:pPr>
              <a:lnSpc>
                <a:spcPct val="120000"/>
              </a:lnSpc>
            </a:pPr>
            <a:r>
              <a:rPr lang="en-US" sz="2500" b="1" dirty="0" err="1"/>
              <a:t>sklearn.preprocessing</a:t>
            </a:r>
            <a:r>
              <a:rPr lang="en-US" sz="2500" dirty="0"/>
              <a:t> </a:t>
            </a:r>
            <a:r>
              <a:rPr lang="en-US" sz="2500" dirty="0" smtClean="0"/>
              <a:t>:</a:t>
            </a:r>
          </a:p>
          <a:p>
            <a:pPr lvl="1">
              <a:lnSpc>
                <a:spcPct val="120000"/>
              </a:lnSpc>
            </a:pPr>
            <a:r>
              <a:rPr lang="en-US" sz="2500" b="1" dirty="0" err="1"/>
              <a:t>PolynomialFeatures</a:t>
            </a:r>
            <a:r>
              <a:rPr lang="en-US" sz="2500" dirty="0"/>
              <a:t>: To generate polynomial features for capturing non-linear relationships in the data.</a:t>
            </a:r>
          </a:p>
          <a:p>
            <a:pPr lvl="1">
              <a:lnSpc>
                <a:spcPct val="120000"/>
              </a:lnSpc>
            </a:pPr>
            <a:r>
              <a:rPr lang="en-US" sz="2500" b="1" dirty="0" err="1" smtClean="0"/>
              <a:t>StandardScaler</a:t>
            </a:r>
            <a:r>
              <a:rPr lang="en-US" sz="2500" dirty="0"/>
              <a:t>: To scale/standardize features, ensuring they are on the same scale.</a:t>
            </a:r>
          </a:p>
          <a:p>
            <a:pPr>
              <a:lnSpc>
                <a:spcPct val="120000"/>
              </a:lnSpc>
            </a:pPr>
            <a:r>
              <a:rPr lang="en-US" sz="2500" b="1" dirty="0" err="1" smtClean="0"/>
              <a:t>sklearn.model_selection</a:t>
            </a:r>
            <a:r>
              <a:rPr lang="en-US" sz="2500" dirty="0" smtClean="0"/>
              <a:t>: For </a:t>
            </a:r>
            <a:r>
              <a:rPr lang="en-US" sz="2500" dirty="0"/>
              <a:t>model evaluation. </a:t>
            </a:r>
            <a:r>
              <a:rPr lang="en-US" sz="2500" dirty="0" err="1"/>
              <a:t>cross_val_score</a:t>
            </a:r>
            <a:r>
              <a:rPr lang="en-US" sz="2500" dirty="0"/>
              <a:t>() is used to perform cross-validation and assess the performance of the ridge regression model.</a:t>
            </a:r>
          </a:p>
          <a:p>
            <a:pPr>
              <a:lnSpc>
                <a:spcPct val="120000"/>
              </a:lnSpc>
            </a:pPr>
            <a:r>
              <a:rPr lang="en-US" sz="2500" b="1" dirty="0" err="1"/>
              <a:t>scipy.stats</a:t>
            </a:r>
            <a:r>
              <a:rPr lang="en-US" sz="2500" dirty="0"/>
              <a:t> </a:t>
            </a:r>
            <a:r>
              <a:rPr lang="en-US" sz="2500" dirty="0" smtClean="0"/>
              <a:t>: For </a:t>
            </a:r>
            <a:r>
              <a:rPr lang="en-US" sz="2500" dirty="0"/>
              <a:t>statistical operations. It is used here to calculate Z-scores (</a:t>
            </a:r>
            <a:r>
              <a:rPr lang="en-US" sz="2500" dirty="0" err="1"/>
              <a:t>stats.zscore</a:t>
            </a:r>
            <a:r>
              <a:rPr lang="en-US" sz="2500" dirty="0"/>
              <a:t>()) to detect and remove outliers from the dataset.</a:t>
            </a:r>
          </a:p>
          <a:p>
            <a:pPr>
              <a:lnSpc>
                <a:spcPct val="120000"/>
              </a:lnSpc>
            </a:pPr>
            <a:r>
              <a:rPr lang="en-US" sz="2500" b="1" dirty="0" err="1" smtClean="0"/>
              <a:t>matplotlib.rcParams</a:t>
            </a:r>
            <a:r>
              <a:rPr lang="en-US" sz="2500" dirty="0" smtClean="0"/>
              <a:t>: This </a:t>
            </a:r>
            <a:r>
              <a:rPr lang="en-US" sz="2500" dirty="0"/>
              <a:t>is used to set plot parameters, such as the figure size (</a:t>
            </a:r>
            <a:r>
              <a:rPr lang="en-US" sz="2500" dirty="0" err="1"/>
              <a:t>matplotlib.rcParams</a:t>
            </a:r>
            <a:r>
              <a:rPr lang="en-US" sz="2500" dirty="0"/>
              <a:t>['</a:t>
            </a:r>
            <a:r>
              <a:rPr lang="en-US" sz="2500" dirty="0" err="1"/>
              <a:t>figure.figsize</a:t>
            </a:r>
            <a:r>
              <a:rPr lang="en-US" sz="2500" dirty="0"/>
              <a:t>']).</a:t>
            </a:r>
          </a:p>
          <a:p>
            <a:endParaRPr lang="en-IN" dirty="0"/>
          </a:p>
        </p:txBody>
      </p:sp>
    </p:spTree>
    <p:extLst>
      <p:ext uri="{BB962C8B-B14F-4D97-AF65-F5344CB8AC3E}">
        <p14:creationId xmlns:p14="http://schemas.microsoft.com/office/powerpoint/2010/main" xmlns="" val="33291459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189" y="182245"/>
            <a:ext cx="10515600" cy="1325563"/>
          </a:xfrm>
        </p:spPr>
        <p:txBody>
          <a:bodyPr/>
          <a:lstStyle/>
          <a:p>
            <a:r>
              <a:rPr lang="en-US" dirty="0" smtClean="0">
                <a:solidFill>
                  <a:srgbClr val="FF0000"/>
                </a:solidFill>
              </a:rPr>
              <a:t>Model Workflow and Data Preparation</a:t>
            </a:r>
            <a:endParaRPr lang="en-US" dirty="0">
              <a:solidFill>
                <a:srgbClr val="FF0000"/>
              </a:solidFill>
            </a:endParaRPr>
          </a:p>
        </p:txBody>
      </p:sp>
      <p:sp>
        <p:nvSpPr>
          <p:cNvPr id="3" name="Content Placeholder 2"/>
          <p:cNvSpPr>
            <a:spLocks noGrp="1"/>
          </p:cNvSpPr>
          <p:nvPr>
            <p:ph sz="quarter" idx="1"/>
          </p:nvPr>
        </p:nvSpPr>
        <p:spPr>
          <a:xfrm>
            <a:off x="299258" y="1363287"/>
            <a:ext cx="11587942" cy="5320146"/>
          </a:xfrm>
        </p:spPr>
        <p:txBody>
          <a:bodyPr>
            <a:noAutofit/>
          </a:bodyPr>
          <a:lstStyle/>
          <a:p>
            <a:pPr>
              <a:lnSpc>
                <a:spcPct val="100000"/>
              </a:lnSpc>
              <a:buNone/>
            </a:pPr>
            <a:r>
              <a:rPr lang="en-US" sz="2400" b="1" dirty="0" smtClean="0"/>
              <a:t>1. Data Input and Exploration</a:t>
            </a:r>
            <a:r>
              <a:rPr lang="en-US" sz="2400" dirty="0" smtClean="0"/>
              <a:t>:</a:t>
            </a:r>
          </a:p>
          <a:p>
            <a:pPr>
              <a:lnSpc>
                <a:spcPct val="100000"/>
              </a:lnSpc>
            </a:pPr>
            <a:r>
              <a:rPr lang="en-US" sz="2100" dirty="0" smtClean="0"/>
              <a:t>Inspected the first few rows to understand structure (e.g., YEAR, DOY, RH2M, T2M).</a:t>
            </a:r>
          </a:p>
          <a:p>
            <a:pPr>
              <a:lnSpc>
                <a:spcPct val="100000"/>
              </a:lnSpc>
              <a:buNone/>
            </a:pPr>
            <a:r>
              <a:rPr lang="en-US" sz="2100" b="1" dirty="0" smtClean="0"/>
              <a:t>2</a:t>
            </a:r>
            <a:r>
              <a:rPr lang="en-US" sz="2400" b="1" dirty="0" smtClean="0"/>
              <a:t>. Outlier Removal</a:t>
            </a:r>
            <a:r>
              <a:rPr lang="en-US" sz="2400" dirty="0" smtClean="0"/>
              <a:t>:</a:t>
            </a:r>
          </a:p>
          <a:p>
            <a:pPr>
              <a:lnSpc>
                <a:spcPct val="100000"/>
              </a:lnSpc>
            </a:pPr>
            <a:r>
              <a:rPr lang="en-US" sz="2100" dirty="0" smtClean="0"/>
              <a:t>Used Z-score to remove outliers (values more than 3 standard deviations from the mean).This helps improve model robustness by removing extreme data points that could distort predictions.</a:t>
            </a:r>
          </a:p>
          <a:p>
            <a:pPr>
              <a:lnSpc>
                <a:spcPct val="100000"/>
              </a:lnSpc>
              <a:buNone/>
            </a:pPr>
            <a:r>
              <a:rPr lang="en-US" sz="2400" b="1" dirty="0" smtClean="0"/>
              <a:t>3. Feature Engineering</a:t>
            </a:r>
            <a:r>
              <a:rPr lang="en-US" sz="2400" dirty="0" smtClean="0"/>
              <a:t>:</a:t>
            </a:r>
          </a:p>
          <a:p>
            <a:pPr>
              <a:lnSpc>
                <a:spcPct val="100000"/>
              </a:lnSpc>
            </a:pPr>
            <a:r>
              <a:rPr lang="en-US" sz="2100" dirty="0" smtClean="0"/>
              <a:t>Added polynomial features (degree 2) to capture potential non-linear relationships between the independent variables (YEAR, DOY, RH2M) and the target variable (T2M).</a:t>
            </a:r>
          </a:p>
          <a:p>
            <a:pPr>
              <a:lnSpc>
                <a:spcPct val="100000"/>
              </a:lnSpc>
              <a:buNone/>
            </a:pPr>
            <a:r>
              <a:rPr lang="en-US" sz="2400" b="1" dirty="0" smtClean="0"/>
              <a:t>4. Feature Scaling</a:t>
            </a:r>
            <a:r>
              <a:rPr lang="en-US" sz="2400" dirty="0" smtClean="0"/>
              <a:t>:</a:t>
            </a:r>
          </a:p>
          <a:p>
            <a:pPr>
              <a:lnSpc>
                <a:spcPct val="100000"/>
              </a:lnSpc>
            </a:pPr>
            <a:r>
              <a:rPr lang="en-US" sz="2100" dirty="0" smtClean="0"/>
              <a:t>Applied Standard Scaler to normalize data, which ensures features are on the same scale. This is crucial for algorithms like Ridge regression, as it improves model stability and convergence.</a:t>
            </a:r>
            <a:endParaRPr lang="en-US" sz="21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02229" y="1519107"/>
            <a:ext cx="8882742" cy="584775"/>
          </a:xfrm>
          <a:prstGeom prst="rect">
            <a:avLst/>
          </a:prstGeom>
          <a:solidFill>
            <a:schemeClr val="bg1"/>
          </a:solidFill>
        </p:spPr>
        <p:txBody>
          <a:bodyPr wrap="square" rtlCol="0">
            <a:spAutoFit/>
          </a:bodyPr>
          <a:lstStyle/>
          <a:p>
            <a:r>
              <a:rPr lang="en-US" sz="3200" b="1" dirty="0" smtClean="0">
                <a:solidFill>
                  <a:srgbClr val="FF0000"/>
                </a:solidFill>
              </a:rPr>
              <a:t>A flowchart of the data preparation process</a:t>
            </a:r>
            <a:endParaRPr lang="en-US" sz="3200" b="1" dirty="0">
              <a:solidFill>
                <a:srgbClr val="FF0000"/>
              </a:solidFill>
            </a:endParaRPr>
          </a:p>
        </p:txBody>
      </p:sp>
      <p:pic>
        <p:nvPicPr>
          <p:cNvPr id="1026" name="Picture 2"/>
          <p:cNvPicPr>
            <a:picLocks noChangeAspect="1" noChangeArrowheads="1"/>
          </p:cNvPicPr>
          <p:nvPr/>
        </p:nvPicPr>
        <p:blipFill>
          <a:blip r:embed="rId3" cstate="print"/>
          <a:srcRect/>
          <a:stretch>
            <a:fillRect/>
          </a:stretch>
        </p:blipFill>
        <p:spPr bwMode="auto">
          <a:xfrm>
            <a:off x="537555" y="2549433"/>
            <a:ext cx="11654445" cy="1817271"/>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1000"/>
                                        <p:tgtEl>
                                          <p:spTgt spid="1026"/>
                                        </p:tgtEl>
                                      </p:cBhvr>
                                    </p:animEffect>
                                    <p:anim calcmode="lin" valueType="num">
                                      <p:cBhvr>
                                        <p:cTn id="8" dur="1000" fill="hold"/>
                                        <p:tgtEl>
                                          <p:spTgt spid="1026"/>
                                        </p:tgtEl>
                                        <p:attrNameLst>
                                          <p:attrName>ppt_x</p:attrName>
                                        </p:attrNameLst>
                                      </p:cBhvr>
                                      <p:tavLst>
                                        <p:tav tm="0">
                                          <p:val>
                                            <p:strVal val="#ppt_x"/>
                                          </p:val>
                                        </p:tav>
                                        <p:tav tm="100000">
                                          <p:val>
                                            <p:strVal val="#ppt_x"/>
                                          </p:val>
                                        </p:tav>
                                      </p:tavLst>
                                    </p:anim>
                                    <p:anim calcmode="lin" valueType="num">
                                      <p:cBhvr>
                                        <p:cTn id="9"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975" y="160338"/>
            <a:ext cx="10515600" cy="1325563"/>
          </a:xfrm>
        </p:spPr>
        <p:txBody>
          <a:bodyPr>
            <a:normAutofit/>
          </a:bodyPr>
          <a:lstStyle/>
          <a:p>
            <a:r>
              <a:rPr lang="en-US" sz="4000" b="1" dirty="0" smtClean="0">
                <a:solidFill>
                  <a:srgbClr val="FF0000"/>
                </a:solidFill>
              </a:rPr>
              <a:t>PYNQ(</a:t>
            </a:r>
            <a:r>
              <a:rPr lang="en-IN" sz="4000" b="1" dirty="0">
                <a:solidFill>
                  <a:srgbClr val="FF0000"/>
                </a:solidFill>
              </a:rPr>
              <a:t>Python on Zynq) Board</a:t>
            </a:r>
          </a:p>
        </p:txBody>
      </p:sp>
      <p:sp>
        <p:nvSpPr>
          <p:cNvPr id="3" name="Content Placeholder 2"/>
          <p:cNvSpPr>
            <a:spLocks noGrp="1"/>
          </p:cNvSpPr>
          <p:nvPr>
            <p:ph sz="quarter" idx="1"/>
          </p:nvPr>
        </p:nvSpPr>
        <p:spPr>
          <a:xfrm>
            <a:off x="460375" y="1371600"/>
            <a:ext cx="7290254" cy="5170714"/>
          </a:xfrm>
        </p:spPr>
        <p:txBody>
          <a:bodyPr>
            <a:normAutofit fontScale="70000" lnSpcReduction="20000"/>
          </a:bodyPr>
          <a:lstStyle/>
          <a:p>
            <a:pPr marL="0" indent="0">
              <a:lnSpc>
                <a:spcPct val="120000"/>
              </a:lnSpc>
              <a:buNone/>
            </a:pPr>
            <a:r>
              <a:rPr lang="en-US" sz="2200" dirty="0"/>
              <a:t>The </a:t>
            </a:r>
            <a:r>
              <a:rPr lang="en-US" sz="2200" b="1" dirty="0"/>
              <a:t>PYNQ-Z2</a:t>
            </a:r>
            <a:r>
              <a:rPr lang="en-US" sz="2200" dirty="0"/>
              <a:t> is a development board that combines an </a:t>
            </a:r>
            <a:r>
              <a:rPr lang="en-US" sz="2200" b="1" dirty="0"/>
              <a:t>ARM Cortex-A9 processor</a:t>
            </a:r>
            <a:r>
              <a:rPr lang="en-US" sz="2200" dirty="0"/>
              <a:t> and </a:t>
            </a:r>
            <a:r>
              <a:rPr lang="en-US" sz="2200" b="1" dirty="0"/>
              <a:t>Xilinx Zynq-7000 FPGA</a:t>
            </a:r>
            <a:r>
              <a:rPr lang="en-US" sz="2200" dirty="0"/>
              <a:t> for hardware/software co-design. Key features and benefits include:</a:t>
            </a:r>
          </a:p>
          <a:p>
            <a:pPr>
              <a:lnSpc>
                <a:spcPct val="120000"/>
              </a:lnSpc>
            </a:pPr>
            <a:r>
              <a:rPr lang="en-US" sz="2200" b="1" dirty="0"/>
              <a:t>ARM Cortex-A9 Processor</a:t>
            </a:r>
            <a:r>
              <a:rPr lang="en-US" sz="2200" dirty="0"/>
              <a:t>: Provides general-purpose computing alongside the FPGA for custom hardware acceleration.</a:t>
            </a:r>
          </a:p>
          <a:p>
            <a:pPr>
              <a:lnSpc>
                <a:spcPct val="120000"/>
              </a:lnSpc>
            </a:pPr>
            <a:r>
              <a:rPr lang="en-US" sz="2200" b="1" dirty="0"/>
              <a:t>1GB DDR3 Memory</a:t>
            </a:r>
            <a:r>
              <a:rPr lang="en-US" sz="2200" dirty="0"/>
              <a:t>: Shared between the ARM processor and FPGA for efficient data processing.</a:t>
            </a:r>
          </a:p>
          <a:p>
            <a:pPr>
              <a:lnSpc>
                <a:spcPct val="120000"/>
              </a:lnSpc>
            </a:pPr>
            <a:r>
              <a:rPr lang="en-US" sz="2200" b="1" dirty="0"/>
              <a:t>PYNQ Framework</a:t>
            </a:r>
            <a:r>
              <a:rPr lang="en-US" sz="2200" dirty="0"/>
              <a:t>: Allows programming of the FPGA and ARM cores using </a:t>
            </a:r>
            <a:r>
              <a:rPr lang="en-US" sz="2200" b="1" dirty="0"/>
              <a:t>Python</a:t>
            </a:r>
            <a:r>
              <a:rPr lang="en-US" sz="2200" dirty="0"/>
              <a:t> and </a:t>
            </a:r>
            <a:r>
              <a:rPr lang="en-US" sz="2200" b="1" dirty="0" err="1"/>
              <a:t>Jupyter</a:t>
            </a:r>
            <a:r>
              <a:rPr lang="en-US" sz="2200" b="1" dirty="0"/>
              <a:t> Notebooks</a:t>
            </a:r>
            <a:r>
              <a:rPr lang="en-US" sz="2200" dirty="0"/>
              <a:t>, simplifying FPGA development.</a:t>
            </a:r>
          </a:p>
          <a:p>
            <a:pPr>
              <a:lnSpc>
                <a:spcPct val="120000"/>
              </a:lnSpc>
            </a:pPr>
            <a:r>
              <a:rPr lang="en-US" sz="2200" b="1" dirty="0"/>
              <a:t>HDMI, Ethernet, USB, </a:t>
            </a:r>
            <a:r>
              <a:rPr lang="en-US" sz="2200" b="1" dirty="0" err="1"/>
              <a:t>Pmod</a:t>
            </a:r>
            <a:r>
              <a:rPr lang="en-US" sz="2200" b="1" dirty="0"/>
              <a:t> Ports</a:t>
            </a:r>
            <a:r>
              <a:rPr lang="en-US" sz="2200" dirty="0"/>
              <a:t>: Provides extensive connectivity options for peripherals and external devices.</a:t>
            </a:r>
          </a:p>
          <a:p>
            <a:pPr>
              <a:lnSpc>
                <a:spcPct val="120000"/>
              </a:lnSpc>
            </a:pPr>
            <a:r>
              <a:rPr lang="en-US" sz="2200" b="1" dirty="0" err="1"/>
              <a:t>Vivado</a:t>
            </a:r>
            <a:r>
              <a:rPr lang="en-US" sz="2200" b="1" dirty="0"/>
              <a:t> Design Suite</a:t>
            </a:r>
            <a:r>
              <a:rPr lang="en-US" sz="2200" dirty="0"/>
              <a:t>: Supports custom hardware design and integration with the FPGA.</a:t>
            </a:r>
          </a:p>
          <a:p>
            <a:pPr>
              <a:lnSpc>
                <a:spcPct val="120000"/>
              </a:lnSpc>
            </a:pPr>
            <a:r>
              <a:rPr lang="en-US" sz="2200" b="1" dirty="0"/>
              <a:t>Applications</a:t>
            </a:r>
            <a:r>
              <a:rPr lang="en-US" sz="2200" dirty="0"/>
              <a:t>: Ideal for </a:t>
            </a:r>
            <a:r>
              <a:rPr lang="en-US" sz="2200" b="1" dirty="0"/>
              <a:t>machine learning</a:t>
            </a:r>
            <a:r>
              <a:rPr lang="en-US" sz="2200" dirty="0"/>
              <a:t>, </a:t>
            </a:r>
            <a:r>
              <a:rPr lang="en-US" sz="2200" b="1" dirty="0"/>
              <a:t>signal processing</a:t>
            </a:r>
            <a:r>
              <a:rPr lang="en-US" sz="2200" dirty="0"/>
              <a:t>, </a:t>
            </a:r>
            <a:r>
              <a:rPr lang="en-US" sz="2200" b="1" dirty="0"/>
              <a:t>embedded systems</a:t>
            </a:r>
            <a:r>
              <a:rPr lang="en-US" sz="2200" dirty="0"/>
              <a:t>, and </a:t>
            </a:r>
            <a:r>
              <a:rPr lang="en-US" sz="2200" b="1" dirty="0" smtClean="0"/>
              <a:t>IOT</a:t>
            </a:r>
            <a:r>
              <a:rPr lang="en-US" sz="2200" dirty="0" smtClean="0"/>
              <a:t> </a:t>
            </a:r>
            <a:r>
              <a:rPr lang="en-US" sz="2200" dirty="0"/>
              <a:t>projects.</a:t>
            </a:r>
          </a:p>
          <a:p>
            <a:pPr>
              <a:lnSpc>
                <a:spcPct val="120000"/>
              </a:lnSpc>
            </a:pPr>
            <a:r>
              <a:rPr lang="en-US" sz="2200" b="1" dirty="0"/>
              <a:t>Ease of Use</a:t>
            </a:r>
            <a:r>
              <a:rPr lang="en-US" sz="2200" dirty="0"/>
              <a:t>: Accessible for both beginners and experts with pre-built overlays for rapid prototyping.</a:t>
            </a:r>
          </a:p>
          <a:p>
            <a:pPr marL="0" indent="0">
              <a:lnSpc>
                <a:spcPct val="120000"/>
              </a:lnSpc>
              <a:buNone/>
            </a:pPr>
            <a:r>
              <a:rPr lang="en-US" sz="2200" dirty="0" smtClean="0"/>
              <a:t>                    The </a:t>
            </a:r>
            <a:r>
              <a:rPr lang="en-US" sz="2200" dirty="0"/>
              <a:t>PYNQ-Z2 is an affordable and flexible platform for exploring FPGA-based applications</a:t>
            </a:r>
            <a:r>
              <a:rPr lang="en-US" sz="1800" dirty="0"/>
              <a:t>.</a:t>
            </a:r>
          </a:p>
          <a:p>
            <a:pPr marL="0" indent="0">
              <a:lnSpc>
                <a:spcPct val="100000"/>
              </a:lnSpc>
              <a:buNone/>
            </a:pPr>
            <a:endParaRPr lang="en-IN" sz="1600" dirty="0"/>
          </a:p>
        </p:txBody>
      </p:sp>
      <p:sp>
        <p:nvSpPr>
          <p:cNvPr id="4" name="AutoShape 2" descr="PYNQ-Z1 Python Productivity Board - Digilent | Mouser"/>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6" name="Picture 2" descr="PYNQ supported boards and PYNQ pre-built images | PYNQ"/>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7993290" y="1969861"/>
            <a:ext cx="3695700" cy="275272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57774604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F214C278F434045BDFB5575348F6490" ma:contentTypeVersion="5" ma:contentTypeDescription="Create a new document." ma:contentTypeScope="" ma:versionID="d9f293b2d05bd21165c315c03cfa0e3b">
  <xsd:schema xmlns:xsd="http://www.w3.org/2001/XMLSchema" xmlns:xs="http://www.w3.org/2001/XMLSchema" xmlns:p="http://schemas.microsoft.com/office/2006/metadata/properties" xmlns:ns3="0f6500d4-75c6-43f2-89d9-fd8a7a213d99" targetNamespace="http://schemas.microsoft.com/office/2006/metadata/properties" ma:root="true" ma:fieldsID="9fb7307cc9df8cdae856abd63dfeab7c" ns3:_="">
    <xsd:import namespace="0f6500d4-75c6-43f2-89d9-fd8a7a213d99"/>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6500d4-75c6-43f2-89d9-fd8a7a213d9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3ABA2C-326B-4BE3-A289-0ED962EFA885}">
  <ds:schemaRefs>
    <ds:schemaRef ds:uri="http://schemas.microsoft.com/office/2006/documentManagement/types"/>
    <ds:schemaRef ds:uri="http://schemas.microsoft.com/office/2006/metadata/properties"/>
    <ds:schemaRef ds:uri="http://purl.org/dc/dcmitype/"/>
    <ds:schemaRef ds:uri="http://purl.org/dc/terms/"/>
    <ds:schemaRef ds:uri="http://www.w3.org/XML/1998/namespace"/>
    <ds:schemaRef ds:uri="http://schemas.microsoft.com/office/infopath/2007/PartnerControls"/>
    <ds:schemaRef ds:uri="http://schemas.openxmlformats.org/package/2006/metadata/core-properties"/>
    <ds:schemaRef ds:uri="0f6500d4-75c6-43f2-89d9-fd8a7a213d99"/>
    <ds:schemaRef ds:uri="http://purl.org/dc/elements/1.1/"/>
  </ds:schemaRefs>
</ds:datastoreItem>
</file>

<file path=customXml/itemProps2.xml><?xml version="1.0" encoding="utf-8"?>
<ds:datastoreItem xmlns:ds="http://schemas.openxmlformats.org/officeDocument/2006/customXml" ds:itemID="{210B01E6-8904-49F4-8579-7F75A20B782F}">
  <ds:schemaRefs>
    <ds:schemaRef ds:uri="http://schemas.microsoft.com/sharepoint/v3/contenttype/forms"/>
  </ds:schemaRefs>
</ds:datastoreItem>
</file>

<file path=customXml/itemProps3.xml><?xml version="1.0" encoding="utf-8"?>
<ds:datastoreItem xmlns:ds="http://schemas.openxmlformats.org/officeDocument/2006/customXml" ds:itemID="{861F813F-A9F3-4BCD-B8CF-9303F81A0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6500d4-75c6-43f2-89d9-fd8a7a213d9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Equity</Template>
  <TotalTime>2136</TotalTime>
  <Words>1348</Words>
  <Application>Microsoft Office PowerPoint</Application>
  <PresentationFormat>Custom</PresentationFormat>
  <Paragraphs>244</Paragraphs>
  <Slides>24</Slides>
  <Notes>8</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Equity</vt:lpstr>
      <vt:lpstr>Slide 1</vt:lpstr>
      <vt:lpstr>Slide 2</vt:lpstr>
      <vt:lpstr>History of Agriculture</vt:lpstr>
      <vt:lpstr>Slide 4</vt:lpstr>
      <vt:lpstr>Slide 5</vt:lpstr>
      <vt:lpstr>   Programing Language used:  Python </vt:lpstr>
      <vt:lpstr>Model Workflow and Data Preparation</vt:lpstr>
      <vt:lpstr>Slide 8</vt:lpstr>
      <vt:lpstr>PYNQ(Python on Zynq) Board</vt:lpstr>
      <vt:lpstr>PYNQ board configuration</vt:lpstr>
      <vt:lpstr>PYNQ-Z2 board FPGA dumping</vt:lpstr>
      <vt:lpstr>Temperature Prediction Using Linear Regression</vt:lpstr>
      <vt:lpstr>Slide 13</vt:lpstr>
      <vt:lpstr>Slide 14</vt:lpstr>
      <vt:lpstr>Slide 15</vt:lpstr>
      <vt:lpstr>Slide 16</vt:lpstr>
      <vt:lpstr>Temperature Prediction Using Random Forest </vt:lpstr>
      <vt:lpstr>Slide 18</vt:lpstr>
      <vt:lpstr>Slide 19</vt:lpstr>
      <vt:lpstr>Slide 20</vt:lpstr>
      <vt:lpstr>Actual Data Obtain From NASA for September 1 to 30 , 2024</vt:lpstr>
      <vt:lpstr>Accuracy of the models </vt:lpstr>
      <vt:lpstr>Conclusion &amp; Future Scope of Study</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souradeep dey</dc:creator>
  <cp:lastModifiedBy>MRITTIK CHAKRABORTI</cp:lastModifiedBy>
  <cp:revision>53</cp:revision>
  <dcterms:created xsi:type="dcterms:W3CDTF">2024-10-17T15:20:18Z</dcterms:created>
  <dcterms:modified xsi:type="dcterms:W3CDTF">2024-11-19T16:24:50Z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2024-10-17T15:31:33Z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3945a50d-af05-4a71-9838-f4549071eba9</vt:lpwstr>
  </property>
  <property fmtid="{D5CDD505-2E9C-101B-9397-08002B2CF9AE}" pid="7" name="MSIP_Label_defa4170-0d19-0005-0004-bc88714345d2_ActionId">
    <vt:lpwstr>7a807eed-6788-4bd7-aa8e-45e82f4b2584</vt:lpwstr>
  </property>
  <property fmtid="{D5CDD505-2E9C-101B-9397-08002B2CF9AE}" pid="8" name="MSIP_Label_defa4170-0d19-0005-0004-bc88714345d2_ContentBits">
    <vt:lpwstr>0</vt:lpwstr>
  </property>
  <property fmtid="{D5CDD505-2E9C-101B-9397-08002B2CF9AE}" pid="9" name="ContentTypeId">
    <vt:lpwstr>0x0101007F214C278F434045BDFB5575348F6490</vt:lpwstr>
  </property>
</Properties>
</file>

<file path=docProps/thumbnail.jpeg>
</file>